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charts/chart6.xml" ContentType="application/vnd.openxmlformats-officedocument.drawingml.chart+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xlsx" ContentType="application/vnd.openxmlformats-officedocument.spreadsheetml.sheet"/>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08" r:id="rId1"/>
  </p:sldMasterIdLst>
  <p:notesMasterIdLst>
    <p:notesMasterId r:id="rId27"/>
  </p:notesMasterIdLst>
  <p:sldIdLst>
    <p:sldId id="284" r:id="rId2"/>
    <p:sldId id="285" r:id="rId3"/>
    <p:sldId id="291" r:id="rId4"/>
    <p:sldId id="287" r:id="rId5"/>
    <p:sldId id="288" r:id="rId6"/>
    <p:sldId id="307" r:id="rId7"/>
    <p:sldId id="289" r:id="rId8"/>
    <p:sldId id="290" r:id="rId9"/>
    <p:sldId id="299" r:id="rId10"/>
    <p:sldId id="295" r:id="rId11"/>
    <p:sldId id="294" r:id="rId12"/>
    <p:sldId id="308" r:id="rId13"/>
    <p:sldId id="272" r:id="rId14"/>
    <p:sldId id="298" r:id="rId15"/>
    <p:sldId id="305" r:id="rId16"/>
    <p:sldId id="300" r:id="rId17"/>
    <p:sldId id="302" r:id="rId18"/>
    <p:sldId id="271" r:id="rId19"/>
    <p:sldId id="273" r:id="rId20"/>
    <p:sldId id="277" r:id="rId21"/>
    <p:sldId id="278" r:id="rId22"/>
    <p:sldId id="279" r:id="rId23"/>
    <p:sldId id="280" r:id="rId24"/>
    <p:sldId id="281" r:id="rId25"/>
    <p:sldId id="283" r:id="rId26"/>
  </p:sldIdLst>
  <p:sldSz cx="9144000" cy="6858000" type="screen4x3"/>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917" y="-8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Hoja_de_c_lculo_de_Microsoft_Office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Hoja_de_c_lculo_de_Microsoft_Office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Hoja_de_c_lculo_de_Microsoft_Office_Excel6.xlsx"/></Relationships>
</file>

<file path=ppt/charts/chart1.xml><?xml version="1.0" encoding="utf-8"?>
<c:chartSpace xmlns:c="http://schemas.openxmlformats.org/drawingml/2006/chart" xmlns:a="http://schemas.openxmlformats.org/drawingml/2006/main" xmlns:r="http://schemas.openxmlformats.org/officeDocument/2006/relationships">
  <c:lang val="es-ES"/>
  <c:chart>
    <c:title>
      <c:tx>
        <c:rich>
          <a:bodyPr/>
          <a:lstStyle/>
          <a:p>
            <a:pPr>
              <a:defRPr/>
            </a:pPr>
            <a:r>
              <a:rPr lang="en-IE"/>
              <a:t>Academic Validation of Courses</a:t>
            </a:r>
            <a:r>
              <a:rPr lang="en-IE" baseline="0"/>
              <a:t> </a:t>
            </a:r>
            <a:r>
              <a:rPr lang="en-IE"/>
              <a:t> Have any courses in your therapy achieved academic validation of their courses at any level?</a:t>
            </a:r>
          </a:p>
        </c:rich>
      </c:tx>
      <c:layout/>
    </c:title>
    <c:plotArea>
      <c:layout/>
      <c:pieChart>
        <c:varyColors val="1"/>
        <c:ser>
          <c:idx val="0"/>
          <c:order val="0"/>
          <c:tx>
            <c:strRef>
              <c:f>Sheet1!$B$1</c:f>
              <c:strCache>
                <c:ptCount val="1"/>
                <c:pt idx="0">
                  <c:v>Academic Validation of Courses Have any courses in your therapy achieved academic validation of their courses at any level?</c:v>
                </c:pt>
              </c:strCache>
            </c:strRef>
          </c:tx>
          <c:explosion val="25"/>
          <c:cat>
            <c:strRef>
              <c:f>Sheet1!$A$2:$A$3</c:f>
              <c:strCache>
                <c:ptCount val="2"/>
                <c:pt idx="0">
                  <c:v>No Academic Validation 64.2%</c:v>
                </c:pt>
                <c:pt idx="1">
                  <c:v>Non Irish Academic Validation 35.8%</c:v>
                </c:pt>
              </c:strCache>
            </c:strRef>
          </c:cat>
          <c:val>
            <c:numRef>
              <c:f>Sheet1!$B$2:$B$3</c:f>
              <c:numCache>
                <c:formatCode>0.00%</c:formatCode>
                <c:ptCount val="2"/>
                <c:pt idx="0">
                  <c:v>0.6420000000000019</c:v>
                </c:pt>
                <c:pt idx="1">
                  <c:v>0.35800000000000032</c:v>
                </c:pt>
              </c:numCache>
            </c:numRef>
          </c:val>
        </c:ser>
        <c:dLbls/>
        <c:firstSliceAng val="0"/>
      </c:pieChart>
      <c:spPr>
        <a:noFill/>
        <a:ln w="25383">
          <a:noFill/>
        </a:ln>
      </c:spPr>
    </c:plotArea>
    <c:legend>
      <c:legendPos val="r"/>
      <c:layout/>
    </c:legend>
    <c:plotVisOnly val="1"/>
    <c:dispBlanksAs val="zero"/>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s-ES"/>
  <c:chart>
    <c:plotArea>
      <c:layout>
        <c:manualLayout>
          <c:layoutTarget val="inner"/>
          <c:xMode val="edge"/>
          <c:yMode val="edge"/>
          <c:x val="4.4083066005638209E-2"/>
          <c:y val="1.6884301512293313E-2"/>
          <c:w val="0.81616457665014119"/>
          <c:h val="0.91933694989369663"/>
        </c:manualLayout>
      </c:layout>
      <c:barChart>
        <c:barDir val="col"/>
        <c:grouping val="clustered"/>
        <c:ser>
          <c:idx val="0"/>
          <c:order val="0"/>
          <c:tx>
            <c:strRef>
              <c:f>Sheet1!$B$1</c:f>
              <c:strCache>
                <c:ptCount val="1"/>
                <c:pt idx="0">
                  <c:v>Australia</c:v>
                </c:pt>
              </c:strCache>
            </c:strRef>
          </c:tx>
          <c:cat>
            <c:strRef>
              <c:f>Sheet1!$A$2:$A$4</c:f>
              <c:strCache>
                <c:ptCount val="3"/>
                <c:pt idx="0">
                  <c:v>No Recognition</c:v>
                </c:pt>
                <c:pt idx="1">
                  <c:v>Limited Recognition</c:v>
                </c:pt>
                <c:pt idx="2">
                  <c:v>Full Recognition</c:v>
                </c:pt>
              </c:strCache>
            </c:strRef>
          </c:cat>
          <c:val>
            <c:numRef>
              <c:f>Sheet1!$B$2:$B$4</c:f>
              <c:numCache>
                <c:formatCode>General</c:formatCode>
                <c:ptCount val="3"/>
                <c:pt idx="0">
                  <c:v>0</c:v>
                </c:pt>
                <c:pt idx="1">
                  <c:v>0</c:v>
                </c:pt>
                <c:pt idx="2" formatCode="0%">
                  <c:v>1</c:v>
                </c:pt>
              </c:numCache>
            </c:numRef>
          </c:val>
        </c:ser>
        <c:ser>
          <c:idx val="1"/>
          <c:order val="1"/>
          <c:tx>
            <c:strRef>
              <c:f>Sheet1!$C$1</c:f>
              <c:strCache>
                <c:ptCount val="1"/>
                <c:pt idx="0">
                  <c:v>Brazil</c:v>
                </c:pt>
              </c:strCache>
            </c:strRef>
          </c:tx>
          <c:cat>
            <c:strRef>
              <c:f>Sheet1!$A$2:$A$4</c:f>
              <c:strCache>
                <c:ptCount val="3"/>
                <c:pt idx="0">
                  <c:v>No Recognition</c:v>
                </c:pt>
                <c:pt idx="1">
                  <c:v>Limited Recognition</c:v>
                </c:pt>
                <c:pt idx="2">
                  <c:v>Full Recognition</c:v>
                </c:pt>
              </c:strCache>
            </c:strRef>
          </c:cat>
          <c:val>
            <c:numRef>
              <c:f>Sheet1!$C$2:$C$4</c:f>
              <c:numCache>
                <c:formatCode>General</c:formatCode>
                <c:ptCount val="3"/>
                <c:pt idx="0" formatCode="0%">
                  <c:v>1</c:v>
                </c:pt>
                <c:pt idx="1">
                  <c:v>0</c:v>
                </c:pt>
                <c:pt idx="2">
                  <c:v>0</c:v>
                </c:pt>
              </c:numCache>
            </c:numRef>
          </c:val>
        </c:ser>
        <c:ser>
          <c:idx val="2"/>
          <c:order val="2"/>
          <c:tx>
            <c:strRef>
              <c:f>Sheet1!$D$1</c:f>
              <c:strCache>
                <c:ptCount val="1"/>
                <c:pt idx="0">
                  <c:v>Canada</c:v>
                </c:pt>
              </c:strCache>
            </c:strRef>
          </c:tx>
          <c:cat>
            <c:strRef>
              <c:f>Sheet1!$A$2:$A$4</c:f>
              <c:strCache>
                <c:ptCount val="3"/>
                <c:pt idx="0">
                  <c:v>No Recognition</c:v>
                </c:pt>
                <c:pt idx="1">
                  <c:v>Limited Recognition</c:v>
                </c:pt>
                <c:pt idx="2">
                  <c:v>Full Recognition</c:v>
                </c:pt>
              </c:strCache>
            </c:strRef>
          </c:cat>
          <c:val>
            <c:numRef>
              <c:f>Sheet1!$D$2:$D$4</c:f>
              <c:numCache>
                <c:formatCode>General</c:formatCode>
                <c:ptCount val="3"/>
                <c:pt idx="0" formatCode="0%">
                  <c:v>1</c:v>
                </c:pt>
                <c:pt idx="1">
                  <c:v>0</c:v>
                </c:pt>
                <c:pt idx="2">
                  <c:v>0</c:v>
                </c:pt>
              </c:numCache>
            </c:numRef>
          </c:val>
        </c:ser>
        <c:ser>
          <c:idx val="3"/>
          <c:order val="3"/>
          <c:tx>
            <c:strRef>
              <c:f>Sheet1!$E$1</c:f>
              <c:strCache>
                <c:ptCount val="1"/>
                <c:pt idx="0">
                  <c:v>New Zealand</c:v>
                </c:pt>
              </c:strCache>
            </c:strRef>
          </c:tx>
          <c:cat>
            <c:strRef>
              <c:f>Sheet1!$A$2:$A$4</c:f>
              <c:strCache>
                <c:ptCount val="3"/>
                <c:pt idx="0">
                  <c:v>No Recognition</c:v>
                </c:pt>
                <c:pt idx="1">
                  <c:v>Limited Recognition</c:v>
                </c:pt>
                <c:pt idx="2">
                  <c:v>Full Recognition</c:v>
                </c:pt>
              </c:strCache>
            </c:strRef>
          </c:cat>
          <c:val>
            <c:numRef>
              <c:f>Sheet1!$E$2:$E$4</c:f>
              <c:numCache>
                <c:formatCode>General</c:formatCode>
                <c:ptCount val="3"/>
                <c:pt idx="0" formatCode="0%">
                  <c:v>1</c:v>
                </c:pt>
                <c:pt idx="1">
                  <c:v>0</c:v>
                </c:pt>
                <c:pt idx="2">
                  <c:v>0</c:v>
                </c:pt>
              </c:numCache>
            </c:numRef>
          </c:val>
        </c:ser>
        <c:ser>
          <c:idx val="4"/>
          <c:order val="4"/>
          <c:tx>
            <c:strRef>
              <c:f>Sheet1!$F$1</c:f>
              <c:strCache>
                <c:ptCount val="1"/>
                <c:pt idx="0">
                  <c:v>South Africa</c:v>
                </c:pt>
              </c:strCache>
            </c:strRef>
          </c:tx>
          <c:cat>
            <c:strRef>
              <c:f>Sheet1!$A$2:$A$4</c:f>
              <c:strCache>
                <c:ptCount val="3"/>
                <c:pt idx="0">
                  <c:v>No Recognition</c:v>
                </c:pt>
                <c:pt idx="1">
                  <c:v>Limited Recognition</c:v>
                </c:pt>
                <c:pt idx="2">
                  <c:v>Full Recognition</c:v>
                </c:pt>
              </c:strCache>
            </c:strRef>
          </c:cat>
          <c:val>
            <c:numRef>
              <c:f>Sheet1!$F$2:$F$4</c:f>
              <c:numCache>
                <c:formatCode>General</c:formatCode>
                <c:ptCount val="3"/>
                <c:pt idx="0" formatCode="0%">
                  <c:v>1</c:v>
                </c:pt>
                <c:pt idx="1">
                  <c:v>0</c:v>
                </c:pt>
                <c:pt idx="2">
                  <c:v>0</c:v>
                </c:pt>
              </c:numCache>
            </c:numRef>
          </c:val>
        </c:ser>
        <c:ser>
          <c:idx val="5"/>
          <c:order val="5"/>
          <c:tx>
            <c:strRef>
              <c:f>Sheet1!$G$1</c:f>
              <c:strCache>
                <c:ptCount val="1"/>
                <c:pt idx="0">
                  <c:v>US</c:v>
                </c:pt>
              </c:strCache>
            </c:strRef>
          </c:tx>
          <c:cat>
            <c:strRef>
              <c:f>Sheet1!$A$2:$A$4</c:f>
              <c:strCache>
                <c:ptCount val="3"/>
                <c:pt idx="0">
                  <c:v>No Recognition</c:v>
                </c:pt>
                <c:pt idx="1">
                  <c:v>Limited Recognition</c:v>
                </c:pt>
                <c:pt idx="2">
                  <c:v>Full Recognition</c:v>
                </c:pt>
              </c:strCache>
            </c:strRef>
          </c:cat>
          <c:val>
            <c:numRef>
              <c:f>Sheet1!$G$2:$G$4</c:f>
              <c:numCache>
                <c:formatCode>0%</c:formatCode>
                <c:ptCount val="3"/>
                <c:pt idx="0">
                  <c:v>0.1</c:v>
                </c:pt>
                <c:pt idx="1">
                  <c:v>0.9</c:v>
                </c:pt>
                <c:pt idx="2" formatCode="General">
                  <c:v>0</c:v>
                </c:pt>
              </c:numCache>
            </c:numRef>
          </c:val>
        </c:ser>
        <c:ser>
          <c:idx val="6"/>
          <c:order val="6"/>
          <c:tx>
            <c:strRef>
              <c:f>Sheet1!$H$1</c:f>
              <c:strCache>
                <c:ptCount val="1"/>
                <c:pt idx="0">
                  <c:v>Ireland</c:v>
                </c:pt>
              </c:strCache>
            </c:strRef>
          </c:tx>
          <c:cat>
            <c:strRef>
              <c:f>Sheet1!$A$2:$A$4</c:f>
              <c:strCache>
                <c:ptCount val="3"/>
                <c:pt idx="0">
                  <c:v>No Recognition</c:v>
                </c:pt>
                <c:pt idx="1">
                  <c:v>Limited Recognition</c:v>
                </c:pt>
                <c:pt idx="2">
                  <c:v>Full Recognition</c:v>
                </c:pt>
              </c:strCache>
            </c:strRef>
          </c:cat>
          <c:val>
            <c:numRef>
              <c:f>Sheet1!$H$2:$H$4</c:f>
              <c:numCache>
                <c:formatCode>General</c:formatCode>
                <c:ptCount val="3"/>
                <c:pt idx="0" formatCode="0%">
                  <c:v>1</c:v>
                </c:pt>
                <c:pt idx="1">
                  <c:v>0</c:v>
                </c:pt>
                <c:pt idx="2">
                  <c:v>0</c:v>
                </c:pt>
              </c:numCache>
            </c:numRef>
          </c:val>
        </c:ser>
        <c:ser>
          <c:idx val="7"/>
          <c:order val="7"/>
          <c:tx>
            <c:strRef>
              <c:f>Sheet1!$I$1</c:f>
              <c:strCache>
                <c:ptCount val="1"/>
                <c:pt idx="0">
                  <c:v>UK</c:v>
                </c:pt>
              </c:strCache>
            </c:strRef>
          </c:tx>
          <c:cat>
            <c:strRef>
              <c:f>Sheet1!$A$2:$A$4</c:f>
              <c:strCache>
                <c:ptCount val="3"/>
                <c:pt idx="0">
                  <c:v>No Recognition</c:v>
                </c:pt>
                <c:pt idx="1">
                  <c:v>Limited Recognition</c:v>
                </c:pt>
                <c:pt idx="2">
                  <c:v>Full Recognition</c:v>
                </c:pt>
              </c:strCache>
            </c:strRef>
          </c:cat>
          <c:val>
            <c:numRef>
              <c:f>Sheet1!$I$2:$I$4</c:f>
              <c:numCache>
                <c:formatCode>General</c:formatCode>
                <c:ptCount val="3"/>
                <c:pt idx="0" formatCode="0%">
                  <c:v>1</c:v>
                </c:pt>
                <c:pt idx="1">
                  <c:v>0</c:v>
                </c:pt>
                <c:pt idx="2">
                  <c:v>0</c:v>
                </c:pt>
              </c:numCache>
            </c:numRef>
          </c:val>
        </c:ser>
        <c:dLbls/>
        <c:axId val="79588352"/>
        <c:axId val="79594240"/>
      </c:barChart>
      <c:catAx>
        <c:axId val="79588352"/>
        <c:scaling>
          <c:orientation val="minMax"/>
        </c:scaling>
        <c:axPos val="b"/>
        <c:numFmt formatCode="General" sourceLinked="1"/>
        <c:tickLblPos val="nextTo"/>
        <c:crossAx val="79594240"/>
        <c:crosses val="autoZero"/>
        <c:auto val="1"/>
        <c:lblAlgn val="ctr"/>
        <c:lblOffset val="100"/>
      </c:catAx>
      <c:valAx>
        <c:axId val="79594240"/>
        <c:scaling>
          <c:orientation val="minMax"/>
        </c:scaling>
        <c:axPos val="l"/>
        <c:majorGridlines/>
        <c:numFmt formatCode="General" sourceLinked="1"/>
        <c:tickLblPos val="nextTo"/>
        <c:crossAx val="79588352"/>
        <c:crosses val="autoZero"/>
        <c:crossBetween val="between"/>
      </c:valAx>
    </c:plotArea>
    <c:legend>
      <c:legendPos val="r"/>
      <c:layout/>
    </c:legend>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s-ES"/>
  <c:chart>
    <c:title>
      <c:layout/>
    </c:title>
    <c:plotArea>
      <c:layout/>
      <c:pieChart>
        <c:varyColors val="1"/>
        <c:ser>
          <c:idx val="0"/>
          <c:order val="0"/>
          <c:tx>
            <c:strRef>
              <c:f>Sheet1!$B$1</c:f>
              <c:strCache>
                <c:ptCount val="1"/>
                <c:pt idx="0">
                  <c:v> Professional Regulation How is professional practice of your therapy or therapies if more than one regulated in Ireland?</c:v>
                </c:pt>
              </c:strCache>
            </c:strRef>
          </c:tx>
          <c:cat>
            <c:strRef>
              <c:f>Sheet1!$A$2:$A$3</c:f>
              <c:strCache>
                <c:ptCount val="2"/>
                <c:pt idx="0">
                  <c:v>Voluntary self regulatory association with agreed codes of ethics and practice 96.3%</c:v>
                </c:pt>
                <c:pt idx="1">
                  <c:v>No Organised Regulatory Structures 3.7%</c:v>
                </c:pt>
              </c:strCache>
            </c:strRef>
          </c:cat>
          <c:val>
            <c:numRef>
              <c:f>Sheet1!$B$2:$B$3</c:f>
              <c:numCache>
                <c:formatCode>0.00%</c:formatCode>
                <c:ptCount val="2"/>
                <c:pt idx="0">
                  <c:v>0.96300000000000063</c:v>
                </c:pt>
                <c:pt idx="1">
                  <c:v>3.6999999999999998E-2</c:v>
                </c:pt>
              </c:numCache>
            </c:numRef>
          </c:val>
        </c:ser>
        <c:dLbls/>
        <c:firstSliceAng val="0"/>
      </c:pieChart>
      <c:spPr>
        <a:noFill/>
        <a:ln w="25349">
          <a:noFill/>
        </a:ln>
      </c:spPr>
    </c:plotArea>
    <c:legend>
      <c:legendPos val="r"/>
      <c:layout/>
    </c:legend>
    <c:plotVisOnly val="1"/>
    <c:dispBlanksAs val="zero"/>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s-ES"/>
  <c:chart>
    <c:title>
      <c:tx>
        <c:rich>
          <a:bodyPr/>
          <a:lstStyle/>
          <a:p>
            <a:pPr>
              <a:defRPr/>
            </a:pPr>
            <a:r>
              <a:rPr lang="en-IE"/>
              <a:t>Professional Accreditation</a:t>
            </a:r>
          </a:p>
        </c:rich>
      </c:tx>
      <c:layout>
        <c:manualLayout>
          <c:xMode val="edge"/>
          <c:yMode val="edge"/>
          <c:x val="0.15572905238697093"/>
          <c:y val="2.3809587904076092E-2"/>
        </c:manualLayout>
      </c:layout>
    </c:title>
    <c:plotArea>
      <c:layout/>
      <c:pieChart>
        <c:varyColors val="1"/>
        <c:ser>
          <c:idx val="0"/>
          <c:order val="0"/>
          <c:tx>
            <c:strRef>
              <c:f>Sheet1!$B$1</c:f>
              <c:strCache>
                <c:ptCount val="1"/>
                <c:pt idx="0">
                  <c:v>Accreditation</c:v>
                </c:pt>
              </c:strCache>
            </c:strRef>
          </c:tx>
          <c:explosion val="25"/>
          <c:cat>
            <c:strRef>
              <c:f>Sheet1!$A$2:$A$4</c:f>
              <c:strCache>
                <c:ptCount val="3"/>
                <c:pt idx="0">
                  <c:v>Yes the course(s) are professionally accredited (submitted their curriculum to the association for approval and took part in and/or accept the principles of resource and course inspection) 56.7%</c:v>
                </c:pt>
                <c:pt idx="1">
                  <c:v>The associations approve and recommend the course(s) as their members have successfully completed the course(s) and are familiar with the standards 35.1%</c:v>
                </c:pt>
                <c:pt idx="2">
                  <c:v>No Professional Accreditation</c:v>
                </c:pt>
              </c:strCache>
            </c:strRef>
          </c:cat>
          <c:val>
            <c:numRef>
              <c:f>Sheet1!$B$2:$B$4</c:f>
              <c:numCache>
                <c:formatCode>0.00%</c:formatCode>
                <c:ptCount val="3"/>
                <c:pt idx="0">
                  <c:v>0.56699999999999995</c:v>
                </c:pt>
                <c:pt idx="1">
                  <c:v>0.35100000000000031</c:v>
                </c:pt>
                <c:pt idx="2">
                  <c:v>8.2000000000000003E-2</c:v>
                </c:pt>
              </c:numCache>
            </c:numRef>
          </c:val>
        </c:ser>
        <c:dLbls/>
        <c:firstSliceAng val="0"/>
      </c:pieChart>
      <c:spPr>
        <a:noFill/>
        <a:ln w="25374">
          <a:noFill/>
        </a:ln>
      </c:spPr>
    </c:plotArea>
    <c:legend>
      <c:legendPos val="r"/>
      <c:layout/>
    </c:legend>
    <c:plotVisOnly val="1"/>
    <c:dispBlanksAs val="zero"/>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s-ES"/>
  <c:chart>
    <c:title>
      <c:layout/>
    </c:title>
    <c:plotArea>
      <c:layout/>
      <c:barChart>
        <c:barDir val="col"/>
        <c:grouping val="clustered"/>
        <c:ser>
          <c:idx val="0"/>
          <c:order val="0"/>
          <c:tx>
            <c:strRef>
              <c:f>Sheet1!$B$1</c:f>
              <c:strCache>
                <c:ptCount val="1"/>
                <c:pt idx="0">
                  <c:v>Public Awareness Do patients who seek treatments ask about regulation or registration of the practitioner?</c:v>
                </c:pt>
              </c:strCache>
            </c:strRef>
          </c:tx>
          <c:cat>
            <c:strRef>
              <c:f>Sheet1!$A$2:$A$4</c:f>
              <c:strCache>
                <c:ptCount val="3"/>
                <c:pt idx="0">
                  <c:v>They Always Ask 3%</c:v>
                </c:pt>
                <c:pt idx="1">
                  <c:v>They rarely ask 75.4%</c:v>
                </c:pt>
                <c:pt idx="2">
                  <c:v>They Sometimes Ask 21.6%</c:v>
                </c:pt>
              </c:strCache>
            </c:strRef>
          </c:cat>
          <c:val>
            <c:numRef>
              <c:f>Sheet1!$B$2:$B$4</c:f>
              <c:numCache>
                <c:formatCode>0.00%</c:formatCode>
                <c:ptCount val="3"/>
                <c:pt idx="0" formatCode="0%">
                  <c:v>3.0000000000000002E-2</c:v>
                </c:pt>
                <c:pt idx="1">
                  <c:v>0.75400000000000211</c:v>
                </c:pt>
                <c:pt idx="2">
                  <c:v>0.21600000000000041</c:v>
                </c:pt>
              </c:numCache>
            </c:numRef>
          </c:val>
        </c:ser>
        <c:dLbls/>
        <c:axId val="79879552"/>
        <c:axId val="79885440"/>
      </c:barChart>
      <c:catAx>
        <c:axId val="79879552"/>
        <c:scaling>
          <c:orientation val="minMax"/>
        </c:scaling>
        <c:axPos val="b"/>
        <c:numFmt formatCode="General" sourceLinked="1"/>
        <c:tickLblPos val="nextTo"/>
        <c:crossAx val="79885440"/>
        <c:crosses val="autoZero"/>
        <c:auto val="1"/>
        <c:lblAlgn val="ctr"/>
        <c:lblOffset val="100"/>
      </c:catAx>
      <c:valAx>
        <c:axId val="79885440"/>
        <c:scaling>
          <c:orientation val="minMax"/>
        </c:scaling>
        <c:axPos val="l"/>
        <c:majorGridlines/>
        <c:numFmt formatCode="0%" sourceLinked="1"/>
        <c:tickLblPos val="nextTo"/>
        <c:crossAx val="79879552"/>
        <c:crosses val="autoZero"/>
        <c:crossBetween val="between"/>
      </c:valAx>
      <c:spPr>
        <a:noFill/>
        <a:ln w="25400">
          <a:noFill/>
        </a:ln>
      </c:spPr>
    </c:plotArea>
    <c:plotVisOnly val="1"/>
    <c:dispBlanksAs val="gap"/>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s-ES"/>
  <c:chart>
    <c:title>
      <c:tx>
        <c:rich>
          <a:bodyPr/>
          <a:lstStyle/>
          <a:p>
            <a:pPr>
              <a:defRPr/>
            </a:pPr>
            <a:r>
              <a:rPr lang="en-US" dirty="0" smtClean="0"/>
              <a:t>Sector</a:t>
            </a:r>
            <a:r>
              <a:rPr lang="en-US" baseline="0" dirty="0" smtClean="0"/>
              <a:t> </a:t>
            </a:r>
            <a:r>
              <a:rPr lang="en-US" dirty="0" smtClean="0"/>
              <a:t>Needs</a:t>
            </a:r>
            <a:endParaRPr lang="en-US" dirty="0"/>
          </a:p>
        </c:rich>
      </c:tx>
      <c:layout>
        <c:manualLayout>
          <c:xMode val="edge"/>
          <c:yMode val="edge"/>
          <c:x val="0.42042821036259381"/>
          <c:y val="2.6039785967995447E-2"/>
        </c:manualLayout>
      </c:layout>
    </c:title>
    <c:plotArea>
      <c:layout/>
      <c:barChart>
        <c:barDir val="col"/>
        <c:grouping val="clustered"/>
        <c:ser>
          <c:idx val="0"/>
          <c:order val="0"/>
          <c:tx>
            <c:strRef>
              <c:f>Sheet1!$B$1</c:f>
              <c:strCache>
                <c:ptCount val="1"/>
                <c:pt idx="0">
                  <c:v>CAM Needs</c:v>
                </c:pt>
              </c:strCache>
            </c:strRef>
          </c:tx>
          <c:cat>
            <c:strRef>
              <c:f>Sheet1!$A$2:$A$5</c:f>
              <c:strCache>
                <c:ptCount val="4"/>
                <c:pt idx="0">
                  <c:v>Recognition</c:v>
                </c:pt>
                <c:pt idx="1">
                  <c:v>National Registration</c:v>
                </c:pt>
                <c:pt idx="2">
                  <c:v>CAM Official Regulatory Body</c:v>
                </c:pt>
                <c:pt idx="3">
                  <c:v>Academic Validation of Training</c:v>
                </c:pt>
              </c:strCache>
            </c:strRef>
          </c:cat>
          <c:val>
            <c:numRef>
              <c:f>Sheet1!$B$2:$B$5</c:f>
              <c:numCache>
                <c:formatCode>0%</c:formatCode>
                <c:ptCount val="4"/>
                <c:pt idx="0">
                  <c:v>0.94000000000000061</c:v>
                </c:pt>
                <c:pt idx="1">
                  <c:v>0.94000000000000061</c:v>
                </c:pt>
                <c:pt idx="2">
                  <c:v>0.62000000000000166</c:v>
                </c:pt>
                <c:pt idx="3">
                  <c:v>0.94000000000000061</c:v>
                </c:pt>
              </c:numCache>
            </c:numRef>
          </c:val>
        </c:ser>
        <c:dLbls/>
        <c:axId val="81073664"/>
        <c:axId val="81075200"/>
      </c:barChart>
      <c:catAx>
        <c:axId val="81073664"/>
        <c:scaling>
          <c:orientation val="minMax"/>
        </c:scaling>
        <c:axPos val="b"/>
        <c:numFmt formatCode="General" sourceLinked="1"/>
        <c:tickLblPos val="nextTo"/>
        <c:crossAx val="81075200"/>
        <c:crosses val="autoZero"/>
        <c:auto val="1"/>
        <c:lblAlgn val="ctr"/>
        <c:lblOffset val="100"/>
      </c:catAx>
      <c:valAx>
        <c:axId val="81075200"/>
        <c:scaling>
          <c:orientation val="minMax"/>
        </c:scaling>
        <c:axPos val="l"/>
        <c:majorGridlines/>
        <c:numFmt formatCode="0%" sourceLinked="1"/>
        <c:tickLblPos val="nextTo"/>
        <c:crossAx val="81073664"/>
        <c:crosses val="autoZero"/>
        <c:crossBetween val="between"/>
      </c:valAx>
    </c:plotArea>
    <c:plotVisOnly val="1"/>
    <c:dispBlanksAs val="gap"/>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43F454-F006-4E24-B19B-3BA75EA9731C}" type="datetimeFigureOut">
              <a:rPr lang="en-IE" smtClean="0"/>
              <a:pPr/>
              <a:t>09/09/2016</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0D39FE-A6FA-4528-B159-1D009CF0F0F7}" type="slidenum">
              <a:rPr lang="en-IE" smtClean="0"/>
              <a:pPr/>
              <a:t>‹Nº›</a:t>
            </a:fld>
            <a:endParaRPr lang="en-IE"/>
          </a:p>
        </p:txBody>
      </p:sp>
    </p:spTree>
    <p:extLst>
      <p:ext uri="{BB962C8B-B14F-4D97-AF65-F5344CB8AC3E}">
        <p14:creationId xmlns:p14="http://schemas.microsoft.com/office/powerpoint/2010/main" xmlns="" val="776521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Professional </a:t>
            </a:r>
            <a:endParaRPr lang="en-US" dirty="0"/>
          </a:p>
        </p:txBody>
      </p:sp>
      <p:sp>
        <p:nvSpPr>
          <p:cNvPr id="4" name="Slide Number Placeholder 3"/>
          <p:cNvSpPr>
            <a:spLocks noGrp="1"/>
          </p:cNvSpPr>
          <p:nvPr>
            <p:ph type="sldNum" sz="quarter" idx="10"/>
          </p:nvPr>
        </p:nvSpPr>
        <p:spPr/>
        <p:txBody>
          <a:bodyPr/>
          <a:lstStyle/>
          <a:p>
            <a:fld id="{D30D39FE-A6FA-4528-B159-1D009CF0F0F7}" type="slidenum">
              <a:rPr lang="en-IE" smtClean="0"/>
              <a:pPr/>
              <a:t>1</a:t>
            </a:fld>
            <a:endParaRPr lang="en-I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Gold standard of regulatory</a:t>
            </a:r>
            <a:r>
              <a:rPr lang="en-IE" baseline="0" dirty="0" smtClean="0"/>
              <a:t> models.</a:t>
            </a:r>
            <a:endParaRPr lang="en-IE" dirty="0"/>
          </a:p>
        </p:txBody>
      </p:sp>
      <p:sp>
        <p:nvSpPr>
          <p:cNvPr id="4" name="Slide Number Placeholder 3"/>
          <p:cNvSpPr>
            <a:spLocks noGrp="1"/>
          </p:cNvSpPr>
          <p:nvPr>
            <p:ph type="sldNum" sz="quarter" idx="10"/>
          </p:nvPr>
        </p:nvSpPr>
        <p:spPr/>
        <p:txBody>
          <a:bodyPr/>
          <a:lstStyle/>
          <a:p>
            <a:fld id="{D30D39FE-A6FA-4528-B159-1D009CF0F0F7}" type="slidenum">
              <a:rPr lang="en-IE" smtClean="0"/>
              <a:pPr/>
              <a:t>19</a:t>
            </a:fld>
            <a:endParaRPr lang="en-IE"/>
          </a:p>
        </p:txBody>
      </p:sp>
    </p:spTree>
    <p:extLst>
      <p:ext uri="{BB962C8B-B14F-4D97-AF65-F5344CB8AC3E}">
        <p14:creationId xmlns:p14="http://schemas.microsoft.com/office/powerpoint/2010/main" xmlns="" val="139726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Subjective, open to abuse, no quality oversight, few checks and balances</a:t>
            </a:r>
            <a:endParaRPr lang="en-US" dirty="0"/>
          </a:p>
        </p:txBody>
      </p:sp>
      <p:sp>
        <p:nvSpPr>
          <p:cNvPr id="4" name="Slide Number Placeholder 3"/>
          <p:cNvSpPr>
            <a:spLocks noGrp="1"/>
          </p:cNvSpPr>
          <p:nvPr>
            <p:ph type="sldNum" sz="quarter" idx="10"/>
          </p:nvPr>
        </p:nvSpPr>
        <p:spPr/>
        <p:txBody>
          <a:bodyPr/>
          <a:lstStyle/>
          <a:p>
            <a:fld id="{D30D39FE-A6FA-4528-B159-1D009CF0F0F7}" type="slidenum">
              <a:rPr lang="en-IE" smtClean="0"/>
              <a:pPr/>
              <a:t>20</a:t>
            </a:fld>
            <a:endParaRPr lang="en-I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200" kern="1200" dirty="0" smtClean="0">
                <a:solidFill>
                  <a:schemeClr val="tx1"/>
                </a:solidFill>
                <a:effectLst/>
                <a:latin typeface="+mn-lt"/>
                <a:ea typeface="+mn-ea"/>
                <a:cs typeface="+mn-cs"/>
              </a:rPr>
              <a:t>A better more progressive working model would be. Voluntary professional regulation, within a governmental structure, underpinned by legislation.</a:t>
            </a:r>
          </a:p>
          <a:p>
            <a:endParaRPr lang="en-IE" dirty="0"/>
          </a:p>
        </p:txBody>
      </p:sp>
      <p:sp>
        <p:nvSpPr>
          <p:cNvPr id="4" name="Slide Number Placeholder 3"/>
          <p:cNvSpPr>
            <a:spLocks noGrp="1"/>
          </p:cNvSpPr>
          <p:nvPr>
            <p:ph type="sldNum" sz="quarter" idx="10"/>
          </p:nvPr>
        </p:nvSpPr>
        <p:spPr/>
        <p:txBody>
          <a:bodyPr/>
          <a:lstStyle/>
          <a:p>
            <a:fld id="{D30D39FE-A6FA-4528-B159-1D009CF0F0F7}" type="slidenum">
              <a:rPr lang="en-IE" smtClean="0"/>
              <a:pPr/>
              <a:t>21</a:t>
            </a:fld>
            <a:endParaRPr lang="en-IE"/>
          </a:p>
        </p:txBody>
      </p:sp>
    </p:spTree>
    <p:extLst>
      <p:ext uri="{BB962C8B-B14F-4D97-AF65-F5344CB8AC3E}">
        <p14:creationId xmlns:p14="http://schemas.microsoft.com/office/powerpoint/2010/main" xmlns="" val="18985034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200" kern="1200" dirty="0" smtClean="0">
                <a:solidFill>
                  <a:schemeClr val="tx1"/>
                </a:solidFill>
                <a:effectLst/>
                <a:latin typeface="+mn-lt"/>
                <a:ea typeface="+mn-ea"/>
                <a:cs typeface="+mn-cs"/>
              </a:rPr>
              <a:t>It is in all of our interests to support our national efforts to achieve a progressive model of regulation.  Much early work has been done in many countries by  the first practitioners and the groups they formed.  There is considerably more work to do.  </a:t>
            </a:r>
            <a:endParaRPr lang="en-IE" dirty="0"/>
          </a:p>
        </p:txBody>
      </p:sp>
      <p:sp>
        <p:nvSpPr>
          <p:cNvPr id="4" name="Slide Number Placeholder 3"/>
          <p:cNvSpPr>
            <a:spLocks noGrp="1"/>
          </p:cNvSpPr>
          <p:nvPr>
            <p:ph type="sldNum" sz="quarter" idx="10"/>
          </p:nvPr>
        </p:nvSpPr>
        <p:spPr/>
        <p:txBody>
          <a:bodyPr/>
          <a:lstStyle/>
          <a:p>
            <a:fld id="{D30D39FE-A6FA-4528-B159-1D009CF0F0F7}" type="slidenum">
              <a:rPr lang="en-IE" smtClean="0"/>
              <a:pPr/>
              <a:t>22</a:t>
            </a:fld>
            <a:endParaRPr lang="en-IE"/>
          </a:p>
        </p:txBody>
      </p:sp>
    </p:spTree>
    <p:extLst>
      <p:ext uri="{BB962C8B-B14F-4D97-AF65-F5344CB8AC3E}">
        <p14:creationId xmlns:p14="http://schemas.microsoft.com/office/powerpoint/2010/main" xmlns="" val="12680496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aseline="0" dirty="0" smtClean="0"/>
              <a:t>If the best most progressive regulatory model for acupuncture and Chinese Medicine in our own countries is government support and protected Voluntary Regulation, it wont happen by itself. </a:t>
            </a:r>
            <a:endParaRPr lang="en-IE" dirty="0"/>
          </a:p>
        </p:txBody>
      </p:sp>
      <p:sp>
        <p:nvSpPr>
          <p:cNvPr id="4" name="Slide Number Placeholder 3"/>
          <p:cNvSpPr>
            <a:spLocks noGrp="1"/>
          </p:cNvSpPr>
          <p:nvPr>
            <p:ph type="sldNum" sz="quarter" idx="10"/>
          </p:nvPr>
        </p:nvSpPr>
        <p:spPr/>
        <p:txBody>
          <a:bodyPr/>
          <a:lstStyle/>
          <a:p>
            <a:fld id="{D30D39FE-A6FA-4528-B159-1D009CF0F0F7}" type="slidenum">
              <a:rPr lang="en-IE" smtClean="0"/>
              <a:pPr/>
              <a:t>23</a:t>
            </a:fld>
            <a:endParaRPr lang="en-IE"/>
          </a:p>
        </p:txBody>
      </p:sp>
    </p:spTree>
    <p:extLst>
      <p:ext uri="{BB962C8B-B14F-4D97-AF65-F5344CB8AC3E}">
        <p14:creationId xmlns:p14="http://schemas.microsoft.com/office/powerpoint/2010/main" xmlns="" val="27984920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National regulation has a wider significance.  We all work within Europe, so our regulatory models must be national with reference to the EU, as recommendations for change can come from the EU</a:t>
            </a:r>
            <a:endParaRPr lang="en-IE" dirty="0"/>
          </a:p>
        </p:txBody>
      </p:sp>
      <p:sp>
        <p:nvSpPr>
          <p:cNvPr id="4" name="Slide Number Placeholder 3"/>
          <p:cNvSpPr>
            <a:spLocks noGrp="1"/>
          </p:cNvSpPr>
          <p:nvPr>
            <p:ph type="sldNum" sz="quarter" idx="10"/>
          </p:nvPr>
        </p:nvSpPr>
        <p:spPr/>
        <p:txBody>
          <a:bodyPr/>
          <a:lstStyle/>
          <a:p>
            <a:fld id="{D30D39FE-A6FA-4528-B159-1D009CF0F0F7}" type="slidenum">
              <a:rPr lang="en-IE" smtClean="0"/>
              <a:pPr/>
              <a:t>24</a:t>
            </a:fld>
            <a:endParaRPr lang="en-IE"/>
          </a:p>
        </p:txBody>
      </p:sp>
    </p:spTree>
    <p:extLst>
      <p:ext uri="{BB962C8B-B14F-4D97-AF65-F5344CB8AC3E}">
        <p14:creationId xmlns:p14="http://schemas.microsoft.com/office/powerpoint/2010/main" xmlns="" val="16043096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D30D39FE-A6FA-4528-B159-1D009CF0F0F7}" type="slidenum">
              <a:rPr lang="en-IE" smtClean="0"/>
              <a:pPr/>
              <a:t>25</a:t>
            </a:fld>
            <a:endParaRPr lang="en-IE"/>
          </a:p>
        </p:txBody>
      </p:sp>
    </p:spTree>
    <p:extLst>
      <p:ext uri="{BB962C8B-B14F-4D97-AF65-F5344CB8AC3E}">
        <p14:creationId xmlns:p14="http://schemas.microsoft.com/office/powerpoint/2010/main" xmlns="" val="2045486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0D39FE-A6FA-4528-B159-1D009CF0F0F7}" type="slidenum">
              <a:rPr lang="en-IE" smtClean="0"/>
              <a:pPr/>
              <a:t>6</a:t>
            </a:fld>
            <a:endParaRPr lang="en-I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Discrimination against a whole section of the community in Ireland which is typical of many European </a:t>
            </a:r>
            <a:r>
              <a:rPr lang="en-IE" dirty="0" err="1" smtClean="0"/>
              <a:t>countriesAgainst</a:t>
            </a:r>
            <a:r>
              <a:rPr lang="en-IE" dirty="0" smtClean="0"/>
              <a:t> principles of OECD, UNESCO. And United Nations principles of individual choice.</a:t>
            </a:r>
            <a:endParaRPr lang="en-US" dirty="0"/>
          </a:p>
        </p:txBody>
      </p:sp>
      <p:sp>
        <p:nvSpPr>
          <p:cNvPr id="4" name="Slide Number Placeholder 3"/>
          <p:cNvSpPr>
            <a:spLocks noGrp="1"/>
          </p:cNvSpPr>
          <p:nvPr>
            <p:ph type="sldNum" sz="quarter" idx="10"/>
          </p:nvPr>
        </p:nvSpPr>
        <p:spPr/>
        <p:txBody>
          <a:bodyPr/>
          <a:lstStyle/>
          <a:p>
            <a:fld id="{D30D39FE-A6FA-4528-B159-1D009CF0F0F7}" type="slidenum">
              <a:rPr lang="en-IE" smtClean="0"/>
              <a:pPr/>
              <a:t>9</a:t>
            </a:fld>
            <a:endParaRPr lang="en-I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latin typeface="+mn-lt"/>
                <a:ea typeface="+mn-ea"/>
                <a:cs typeface="+mn-cs"/>
              </a:rPr>
              <a:t>* Asian countries such as China, Korea and Japan are not included in this study as there is an acceptance and integration of Eastern and Western healthcare choices within these countries.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30D39FE-A6FA-4528-B159-1D009CF0F0F7}" type="slidenum">
              <a:rPr lang="en-IE" smtClean="0"/>
              <a:pPr/>
              <a:t>10</a:t>
            </a:fld>
            <a:endParaRPr lang="en-I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err="1" smtClean="0"/>
              <a:t>CAMbrella</a:t>
            </a:r>
            <a:r>
              <a:rPr lang="en-IE" dirty="0" smtClean="0"/>
              <a:t> </a:t>
            </a:r>
            <a:r>
              <a:rPr lang="en-IE" dirty="0" err="1" smtClean="0"/>
              <a:t>CAMdoc</a:t>
            </a:r>
            <a:r>
              <a:rPr lang="en-IE" dirty="0" smtClean="0"/>
              <a:t>.</a:t>
            </a:r>
            <a:endParaRPr lang="en-US" dirty="0"/>
          </a:p>
        </p:txBody>
      </p:sp>
      <p:sp>
        <p:nvSpPr>
          <p:cNvPr id="4" name="Slide Number Placeholder 3"/>
          <p:cNvSpPr>
            <a:spLocks noGrp="1"/>
          </p:cNvSpPr>
          <p:nvPr>
            <p:ph type="sldNum" sz="quarter" idx="10"/>
          </p:nvPr>
        </p:nvSpPr>
        <p:spPr/>
        <p:txBody>
          <a:bodyPr/>
          <a:lstStyle/>
          <a:p>
            <a:fld id="{D30D39FE-A6FA-4528-B159-1D009CF0F0F7}" type="slidenum">
              <a:rPr lang="en-IE" smtClean="0"/>
              <a:pPr/>
              <a:t>12</a:t>
            </a:fld>
            <a:endParaRPr lang="en-I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D30D39FE-A6FA-4528-B159-1D009CF0F0F7}" type="slidenum">
              <a:rPr lang="en-IE" smtClean="0"/>
              <a:pPr/>
              <a:t>13</a:t>
            </a:fld>
            <a:endParaRPr lang="en-IE"/>
          </a:p>
        </p:txBody>
      </p:sp>
    </p:spTree>
    <p:extLst>
      <p:ext uri="{BB962C8B-B14F-4D97-AF65-F5344CB8AC3E}">
        <p14:creationId xmlns:p14="http://schemas.microsoft.com/office/powerpoint/2010/main" xmlns="" val="3749599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Professional regulation, not a perfect solution, but fills the regulation vacuum.   No government support, no government oversight. </a:t>
            </a:r>
            <a:endParaRPr lang="en-US" dirty="0"/>
          </a:p>
        </p:txBody>
      </p:sp>
      <p:sp>
        <p:nvSpPr>
          <p:cNvPr id="4" name="Slide Number Placeholder 3"/>
          <p:cNvSpPr>
            <a:spLocks noGrp="1"/>
          </p:cNvSpPr>
          <p:nvPr>
            <p:ph type="sldNum" sz="quarter" idx="10"/>
          </p:nvPr>
        </p:nvSpPr>
        <p:spPr/>
        <p:txBody>
          <a:bodyPr/>
          <a:lstStyle/>
          <a:p>
            <a:fld id="{D30D39FE-A6FA-4528-B159-1D009CF0F0F7}" type="slidenum">
              <a:rPr lang="en-IE" smtClean="0"/>
              <a:pPr/>
              <a:t>14</a:t>
            </a:fld>
            <a:endParaRPr lang="en-I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0D39FE-A6FA-4528-B159-1D009CF0F0F7}" type="slidenum">
              <a:rPr lang="en-IE" smtClean="0"/>
              <a:pPr/>
              <a:t>17</a:t>
            </a:fld>
            <a:endParaRPr lang="en-I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200" kern="1200" dirty="0" smtClean="0">
                <a:solidFill>
                  <a:schemeClr val="tx1"/>
                </a:solidFill>
                <a:effectLst/>
                <a:latin typeface="+mn-lt"/>
                <a:ea typeface="+mn-ea"/>
                <a:cs typeface="+mn-cs"/>
              </a:rPr>
              <a:t>We can no longer have progress as healthcare professionals, if we do not work within a regulatory model.   Models of regulation are for us limited options as we as acupuncturists and Chinese Medicine  professionals are outside of what some call the orthodox healthcare sector.</a:t>
            </a:r>
          </a:p>
          <a:p>
            <a:endParaRPr lang="en-IE" dirty="0"/>
          </a:p>
        </p:txBody>
      </p:sp>
      <p:sp>
        <p:nvSpPr>
          <p:cNvPr id="4" name="Slide Number Placeholder 3"/>
          <p:cNvSpPr>
            <a:spLocks noGrp="1"/>
          </p:cNvSpPr>
          <p:nvPr>
            <p:ph type="sldNum" sz="quarter" idx="10"/>
          </p:nvPr>
        </p:nvSpPr>
        <p:spPr/>
        <p:txBody>
          <a:bodyPr/>
          <a:lstStyle/>
          <a:p>
            <a:fld id="{D30D39FE-A6FA-4528-B159-1D009CF0F0F7}" type="slidenum">
              <a:rPr lang="en-IE" smtClean="0"/>
              <a:pPr/>
              <a:t>18</a:t>
            </a:fld>
            <a:endParaRPr lang="en-IE"/>
          </a:p>
        </p:txBody>
      </p:sp>
    </p:spTree>
    <p:extLst>
      <p:ext uri="{BB962C8B-B14F-4D97-AF65-F5344CB8AC3E}">
        <p14:creationId xmlns:p14="http://schemas.microsoft.com/office/powerpoint/2010/main" xmlns="" val="17277503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fld id="{28145C96-F76C-4F02-A4E8-A4101ABE21DC}" type="datetime1">
              <a:rPr lang="en-IE" smtClean="0"/>
              <a:pPr/>
              <a:t>09/09/2016</a:t>
            </a:fld>
            <a:endParaRPr lang="en-IE"/>
          </a:p>
        </p:txBody>
      </p:sp>
      <p:sp>
        <p:nvSpPr>
          <p:cNvPr id="5" name="Footer Placeholder 18"/>
          <p:cNvSpPr>
            <a:spLocks noGrp="1"/>
          </p:cNvSpPr>
          <p:nvPr>
            <p:ph type="ftr" sz="quarter" idx="11"/>
          </p:nvPr>
        </p:nvSpPr>
        <p:spPr/>
        <p:txBody>
          <a:bodyPr/>
          <a:lstStyle>
            <a:lvl1pPr>
              <a:defRPr/>
            </a:lvl1pPr>
          </a:lstStyle>
          <a:p>
            <a:endParaRPr lang="en-IE"/>
          </a:p>
        </p:txBody>
      </p:sp>
      <p:sp>
        <p:nvSpPr>
          <p:cNvPr id="6" name="Slide Number Placeholder 26"/>
          <p:cNvSpPr>
            <a:spLocks noGrp="1"/>
          </p:cNvSpPr>
          <p:nvPr>
            <p:ph type="sldNum" sz="quarter" idx="12"/>
          </p:nvPr>
        </p:nvSpPr>
        <p:spPr/>
        <p:txBody>
          <a:bodyPr/>
          <a:lstStyle>
            <a:lvl1pPr>
              <a:defRPr/>
            </a:lvl1pPr>
          </a:lstStyle>
          <a:p>
            <a:fld id="{A05D2687-76B6-42E8-B240-E305A8E48E13}" type="slidenum">
              <a:rPr lang="en-IE" smtClean="0"/>
              <a:pPr/>
              <a:t>‹Nº›</a:t>
            </a:fld>
            <a:endParaRPr lang="en-IE"/>
          </a:p>
        </p:txBody>
      </p:sp>
    </p:spTree>
    <p:extLst>
      <p:ext uri="{BB962C8B-B14F-4D97-AF65-F5344CB8AC3E}">
        <p14:creationId xmlns:p14="http://schemas.microsoft.com/office/powerpoint/2010/main" xmlns="" val="4148952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4D5F8910-E067-45DF-8731-E36220CB8B35}" type="datetime1">
              <a:rPr lang="en-IE" smtClean="0"/>
              <a:pPr/>
              <a:t>09/09/2016</a:t>
            </a:fld>
            <a:endParaRPr lang="en-IE"/>
          </a:p>
        </p:txBody>
      </p:sp>
      <p:sp>
        <p:nvSpPr>
          <p:cNvPr id="5" name="Footer Placeholder 21"/>
          <p:cNvSpPr>
            <a:spLocks noGrp="1"/>
          </p:cNvSpPr>
          <p:nvPr>
            <p:ph type="ftr" sz="quarter" idx="11"/>
          </p:nvPr>
        </p:nvSpPr>
        <p:spPr/>
        <p:txBody>
          <a:bodyPr/>
          <a:lstStyle>
            <a:lvl1pPr>
              <a:defRPr/>
            </a:lvl1pPr>
          </a:lstStyle>
          <a:p>
            <a:endParaRPr lang="en-IE"/>
          </a:p>
        </p:txBody>
      </p:sp>
      <p:sp>
        <p:nvSpPr>
          <p:cNvPr id="6" name="Slide Number Placeholder 17"/>
          <p:cNvSpPr>
            <a:spLocks noGrp="1"/>
          </p:cNvSpPr>
          <p:nvPr>
            <p:ph type="sldNum" sz="quarter" idx="12"/>
          </p:nvPr>
        </p:nvSpPr>
        <p:spPr/>
        <p:txBody>
          <a:bodyPr/>
          <a:lstStyle>
            <a:lvl1pPr>
              <a:defRPr/>
            </a:lvl1pPr>
          </a:lstStyle>
          <a:p>
            <a:fld id="{A05D2687-76B6-42E8-B240-E305A8E48E13}" type="slidenum">
              <a:rPr lang="en-IE" smtClean="0"/>
              <a:pPr/>
              <a:t>‹Nº›</a:t>
            </a:fld>
            <a:endParaRPr lang="en-IE"/>
          </a:p>
        </p:txBody>
      </p:sp>
    </p:spTree>
    <p:extLst>
      <p:ext uri="{BB962C8B-B14F-4D97-AF65-F5344CB8AC3E}">
        <p14:creationId xmlns:p14="http://schemas.microsoft.com/office/powerpoint/2010/main" xmlns="" val="615679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357A623F-A24D-4E7F-8429-BF16F1F47F70}" type="datetime1">
              <a:rPr lang="en-IE" smtClean="0"/>
              <a:pPr/>
              <a:t>09/09/2016</a:t>
            </a:fld>
            <a:endParaRPr lang="en-IE"/>
          </a:p>
        </p:txBody>
      </p:sp>
      <p:sp>
        <p:nvSpPr>
          <p:cNvPr id="5" name="Footer Placeholder 21"/>
          <p:cNvSpPr>
            <a:spLocks noGrp="1"/>
          </p:cNvSpPr>
          <p:nvPr>
            <p:ph type="ftr" sz="quarter" idx="11"/>
          </p:nvPr>
        </p:nvSpPr>
        <p:spPr/>
        <p:txBody>
          <a:bodyPr/>
          <a:lstStyle>
            <a:lvl1pPr>
              <a:defRPr/>
            </a:lvl1pPr>
          </a:lstStyle>
          <a:p>
            <a:endParaRPr lang="en-IE"/>
          </a:p>
        </p:txBody>
      </p:sp>
      <p:sp>
        <p:nvSpPr>
          <p:cNvPr id="6" name="Slide Number Placeholder 17"/>
          <p:cNvSpPr>
            <a:spLocks noGrp="1"/>
          </p:cNvSpPr>
          <p:nvPr>
            <p:ph type="sldNum" sz="quarter" idx="12"/>
          </p:nvPr>
        </p:nvSpPr>
        <p:spPr/>
        <p:txBody>
          <a:bodyPr/>
          <a:lstStyle>
            <a:lvl1pPr>
              <a:defRPr/>
            </a:lvl1pPr>
          </a:lstStyle>
          <a:p>
            <a:fld id="{A05D2687-76B6-42E8-B240-E305A8E48E13}" type="slidenum">
              <a:rPr lang="en-IE" smtClean="0"/>
              <a:pPr/>
              <a:t>‹Nº›</a:t>
            </a:fld>
            <a:endParaRPr lang="en-IE"/>
          </a:p>
        </p:txBody>
      </p:sp>
    </p:spTree>
    <p:extLst>
      <p:ext uri="{BB962C8B-B14F-4D97-AF65-F5344CB8AC3E}">
        <p14:creationId xmlns:p14="http://schemas.microsoft.com/office/powerpoint/2010/main" xmlns="" val="303168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49E342E4-F65C-424B-A95A-00A922BFC4A2}" type="datetime1">
              <a:rPr lang="en-IE" smtClean="0"/>
              <a:pPr/>
              <a:t>09/09/2016</a:t>
            </a:fld>
            <a:endParaRPr lang="en-IE"/>
          </a:p>
        </p:txBody>
      </p:sp>
      <p:sp>
        <p:nvSpPr>
          <p:cNvPr id="5" name="Footer Placeholder 21"/>
          <p:cNvSpPr>
            <a:spLocks noGrp="1"/>
          </p:cNvSpPr>
          <p:nvPr>
            <p:ph type="ftr" sz="quarter" idx="11"/>
          </p:nvPr>
        </p:nvSpPr>
        <p:spPr/>
        <p:txBody>
          <a:bodyPr/>
          <a:lstStyle>
            <a:lvl1pPr>
              <a:defRPr/>
            </a:lvl1pPr>
          </a:lstStyle>
          <a:p>
            <a:endParaRPr lang="en-IE"/>
          </a:p>
        </p:txBody>
      </p:sp>
      <p:sp>
        <p:nvSpPr>
          <p:cNvPr id="6" name="Slide Number Placeholder 17"/>
          <p:cNvSpPr>
            <a:spLocks noGrp="1"/>
          </p:cNvSpPr>
          <p:nvPr>
            <p:ph type="sldNum" sz="quarter" idx="12"/>
          </p:nvPr>
        </p:nvSpPr>
        <p:spPr/>
        <p:txBody>
          <a:bodyPr/>
          <a:lstStyle>
            <a:lvl1pPr>
              <a:defRPr/>
            </a:lvl1pPr>
          </a:lstStyle>
          <a:p>
            <a:fld id="{A05D2687-76B6-42E8-B240-E305A8E48E13}" type="slidenum">
              <a:rPr lang="en-IE" smtClean="0"/>
              <a:pPr/>
              <a:t>‹Nº›</a:t>
            </a:fld>
            <a:endParaRPr lang="en-IE"/>
          </a:p>
        </p:txBody>
      </p:sp>
    </p:spTree>
    <p:extLst>
      <p:ext uri="{BB962C8B-B14F-4D97-AF65-F5344CB8AC3E}">
        <p14:creationId xmlns:p14="http://schemas.microsoft.com/office/powerpoint/2010/main" xmlns="" val="1110614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672546A-77F8-48A8-AF58-D7D8CEEAB1D4}" type="datetime1">
              <a:rPr lang="en-IE" smtClean="0"/>
              <a:pPr/>
              <a:t>09/09/2016</a:t>
            </a:fld>
            <a:endParaRPr lang="en-IE"/>
          </a:p>
        </p:txBody>
      </p:sp>
      <p:sp>
        <p:nvSpPr>
          <p:cNvPr id="5" name="Footer Placeholder 4"/>
          <p:cNvSpPr>
            <a:spLocks noGrp="1"/>
          </p:cNvSpPr>
          <p:nvPr>
            <p:ph type="ftr" sz="quarter" idx="11"/>
          </p:nvPr>
        </p:nvSpPr>
        <p:spPr/>
        <p:txBody>
          <a:bodyPr/>
          <a:lstStyle>
            <a:lvl1pPr>
              <a:defRPr/>
            </a:lvl1pPr>
          </a:lstStyle>
          <a:p>
            <a:endParaRPr lang="en-IE"/>
          </a:p>
        </p:txBody>
      </p:sp>
      <p:sp>
        <p:nvSpPr>
          <p:cNvPr id="6" name="Slide Number Placeholder 5"/>
          <p:cNvSpPr>
            <a:spLocks noGrp="1"/>
          </p:cNvSpPr>
          <p:nvPr>
            <p:ph type="sldNum" sz="quarter" idx="12"/>
          </p:nvPr>
        </p:nvSpPr>
        <p:spPr/>
        <p:txBody>
          <a:bodyPr/>
          <a:lstStyle>
            <a:lvl1pPr>
              <a:defRPr/>
            </a:lvl1pPr>
          </a:lstStyle>
          <a:p>
            <a:fld id="{A05D2687-76B6-42E8-B240-E305A8E48E13}" type="slidenum">
              <a:rPr lang="en-IE" smtClean="0"/>
              <a:pPr/>
              <a:t>‹Nº›</a:t>
            </a:fld>
            <a:endParaRPr lang="en-IE"/>
          </a:p>
        </p:txBody>
      </p:sp>
    </p:spTree>
    <p:extLst>
      <p:ext uri="{BB962C8B-B14F-4D97-AF65-F5344CB8AC3E}">
        <p14:creationId xmlns:p14="http://schemas.microsoft.com/office/powerpoint/2010/main" xmlns="" val="1170124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fld id="{03D8DF11-7909-4716-BE77-895C214BA96D}" type="datetime1">
              <a:rPr lang="en-IE" smtClean="0"/>
              <a:pPr/>
              <a:t>09/09/2016</a:t>
            </a:fld>
            <a:endParaRPr lang="en-IE"/>
          </a:p>
        </p:txBody>
      </p:sp>
      <p:sp>
        <p:nvSpPr>
          <p:cNvPr id="6" name="Footer Placeholder 21"/>
          <p:cNvSpPr>
            <a:spLocks noGrp="1"/>
          </p:cNvSpPr>
          <p:nvPr>
            <p:ph type="ftr" sz="quarter" idx="11"/>
          </p:nvPr>
        </p:nvSpPr>
        <p:spPr/>
        <p:txBody>
          <a:bodyPr/>
          <a:lstStyle>
            <a:lvl1pPr>
              <a:defRPr/>
            </a:lvl1pPr>
          </a:lstStyle>
          <a:p>
            <a:endParaRPr lang="en-IE"/>
          </a:p>
        </p:txBody>
      </p:sp>
      <p:sp>
        <p:nvSpPr>
          <p:cNvPr id="7" name="Slide Number Placeholder 17"/>
          <p:cNvSpPr>
            <a:spLocks noGrp="1"/>
          </p:cNvSpPr>
          <p:nvPr>
            <p:ph type="sldNum" sz="quarter" idx="12"/>
          </p:nvPr>
        </p:nvSpPr>
        <p:spPr/>
        <p:txBody>
          <a:bodyPr/>
          <a:lstStyle>
            <a:lvl1pPr>
              <a:defRPr/>
            </a:lvl1pPr>
          </a:lstStyle>
          <a:p>
            <a:fld id="{A05D2687-76B6-42E8-B240-E305A8E48E13}" type="slidenum">
              <a:rPr lang="en-IE" smtClean="0"/>
              <a:pPr/>
              <a:t>‹Nº›</a:t>
            </a:fld>
            <a:endParaRPr lang="en-IE"/>
          </a:p>
        </p:txBody>
      </p:sp>
    </p:spTree>
    <p:extLst>
      <p:ext uri="{BB962C8B-B14F-4D97-AF65-F5344CB8AC3E}">
        <p14:creationId xmlns:p14="http://schemas.microsoft.com/office/powerpoint/2010/main" xmlns="" val="1930982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fld id="{8D279639-D0B1-4687-83BD-38E7C95DE679}" type="datetime1">
              <a:rPr lang="en-IE" smtClean="0"/>
              <a:pPr/>
              <a:t>09/09/2016</a:t>
            </a:fld>
            <a:endParaRPr lang="en-IE"/>
          </a:p>
        </p:txBody>
      </p:sp>
      <p:sp>
        <p:nvSpPr>
          <p:cNvPr id="8" name="Footer Placeholder 21"/>
          <p:cNvSpPr>
            <a:spLocks noGrp="1"/>
          </p:cNvSpPr>
          <p:nvPr>
            <p:ph type="ftr" sz="quarter" idx="11"/>
          </p:nvPr>
        </p:nvSpPr>
        <p:spPr/>
        <p:txBody>
          <a:bodyPr/>
          <a:lstStyle>
            <a:lvl1pPr>
              <a:defRPr/>
            </a:lvl1pPr>
          </a:lstStyle>
          <a:p>
            <a:endParaRPr lang="en-IE"/>
          </a:p>
        </p:txBody>
      </p:sp>
      <p:sp>
        <p:nvSpPr>
          <p:cNvPr id="9" name="Slide Number Placeholder 17"/>
          <p:cNvSpPr>
            <a:spLocks noGrp="1"/>
          </p:cNvSpPr>
          <p:nvPr>
            <p:ph type="sldNum" sz="quarter" idx="12"/>
          </p:nvPr>
        </p:nvSpPr>
        <p:spPr/>
        <p:txBody>
          <a:bodyPr/>
          <a:lstStyle>
            <a:lvl1pPr>
              <a:defRPr/>
            </a:lvl1pPr>
          </a:lstStyle>
          <a:p>
            <a:fld id="{A05D2687-76B6-42E8-B240-E305A8E48E13}" type="slidenum">
              <a:rPr lang="en-IE" smtClean="0"/>
              <a:pPr/>
              <a:t>‹Nº›</a:t>
            </a:fld>
            <a:endParaRPr lang="en-IE"/>
          </a:p>
        </p:txBody>
      </p:sp>
    </p:spTree>
    <p:extLst>
      <p:ext uri="{BB962C8B-B14F-4D97-AF65-F5344CB8AC3E}">
        <p14:creationId xmlns:p14="http://schemas.microsoft.com/office/powerpoint/2010/main" xmlns="" val="3222319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fld id="{7C2A13C0-CBAF-4088-9EEC-8001BFA8A8DA}" type="datetime1">
              <a:rPr lang="en-IE" smtClean="0"/>
              <a:pPr/>
              <a:t>09/09/2016</a:t>
            </a:fld>
            <a:endParaRPr lang="en-IE"/>
          </a:p>
        </p:txBody>
      </p:sp>
      <p:sp>
        <p:nvSpPr>
          <p:cNvPr id="4" name="Footer Placeholder 21"/>
          <p:cNvSpPr>
            <a:spLocks noGrp="1"/>
          </p:cNvSpPr>
          <p:nvPr>
            <p:ph type="ftr" sz="quarter" idx="11"/>
          </p:nvPr>
        </p:nvSpPr>
        <p:spPr/>
        <p:txBody>
          <a:bodyPr/>
          <a:lstStyle>
            <a:lvl1pPr>
              <a:defRPr/>
            </a:lvl1pPr>
          </a:lstStyle>
          <a:p>
            <a:endParaRPr lang="en-IE"/>
          </a:p>
        </p:txBody>
      </p:sp>
      <p:sp>
        <p:nvSpPr>
          <p:cNvPr id="5" name="Slide Number Placeholder 17"/>
          <p:cNvSpPr>
            <a:spLocks noGrp="1"/>
          </p:cNvSpPr>
          <p:nvPr>
            <p:ph type="sldNum" sz="quarter" idx="12"/>
          </p:nvPr>
        </p:nvSpPr>
        <p:spPr/>
        <p:txBody>
          <a:bodyPr/>
          <a:lstStyle>
            <a:lvl1pPr>
              <a:defRPr/>
            </a:lvl1pPr>
          </a:lstStyle>
          <a:p>
            <a:fld id="{A05D2687-76B6-42E8-B240-E305A8E48E13}" type="slidenum">
              <a:rPr lang="en-IE" smtClean="0"/>
              <a:pPr/>
              <a:t>‹Nº›</a:t>
            </a:fld>
            <a:endParaRPr lang="en-IE"/>
          </a:p>
        </p:txBody>
      </p:sp>
    </p:spTree>
    <p:extLst>
      <p:ext uri="{BB962C8B-B14F-4D97-AF65-F5344CB8AC3E}">
        <p14:creationId xmlns:p14="http://schemas.microsoft.com/office/powerpoint/2010/main" xmlns="" val="1429459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fld id="{9BD62D2E-243E-4BA7-A3C2-28F740EA0BEE}" type="datetime1">
              <a:rPr lang="en-IE" smtClean="0"/>
              <a:pPr/>
              <a:t>09/09/2016</a:t>
            </a:fld>
            <a:endParaRPr lang="en-IE"/>
          </a:p>
        </p:txBody>
      </p:sp>
      <p:sp>
        <p:nvSpPr>
          <p:cNvPr id="3" name="Footer Placeholder 21"/>
          <p:cNvSpPr>
            <a:spLocks noGrp="1"/>
          </p:cNvSpPr>
          <p:nvPr>
            <p:ph type="ftr" sz="quarter" idx="11"/>
          </p:nvPr>
        </p:nvSpPr>
        <p:spPr/>
        <p:txBody>
          <a:bodyPr/>
          <a:lstStyle>
            <a:lvl1pPr>
              <a:defRPr/>
            </a:lvl1pPr>
          </a:lstStyle>
          <a:p>
            <a:endParaRPr lang="en-IE"/>
          </a:p>
        </p:txBody>
      </p:sp>
      <p:sp>
        <p:nvSpPr>
          <p:cNvPr id="4" name="Slide Number Placeholder 17"/>
          <p:cNvSpPr>
            <a:spLocks noGrp="1"/>
          </p:cNvSpPr>
          <p:nvPr>
            <p:ph type="sldNum" sz="quarter" idx="12"/>
          </p:nvPr>
        </p:nvSpPr>
        <p:spPr/>
        <p:txBody>
          <a:bodyPr/>
          <a:lstStyle>
            <a:lvl1pPr>
              <a:defRPr/>
            </a:lvl1pPr>
          </a:lstStyle>
          <a:p>
            <a:fld id="{A05D2687-76B6-42E8-B240-E305A8E48E13}" type="slidenum">
              <a:rPr lang="en-IE" smtClean="0"/>
              <a:pPr/>
              <a:t>‹Nº›</a:t>
            </a:fld>
            <a:endParaRPr lang="en-IE"/>
          </a:p>
        </p:txBody>
      </p:sp>
    </p:spTree>
    <p:extLst>
      <p:ext uri="{BB962C8B-B14F-4D97-AF65-F5344CB8AC3E}">
        <p14:creationId xmlns:p14="http://schemas.microsoft.com/office/powerpoint/2010/main" xmlns="" val="4279656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fld id="{7A418C04-A1CE-48B5-B45C-91D9CAA3DD96}" type="datetime1">
              <a:rPr lang="en-IE" smtClean="0"/>
              <a:pPr/>
              <a:t>09/09/2016</a:t>
            </a:fld>
            <a:endParaRPr lang="en-IE"/>
          </a:p>
        </p:txBody>
      </p:sp>
      <p:sp>
        <p:nvSpPr>
          <p:cNvPr id="6" name="Footer Placeholder 21"/>
          <p:cNvSpPr>
            <a:spLocks noGrp="1"/>
          </p:cNvSpPr>
          <p:nvPr>
            <p:ph type="ftr" sz="quarter" idx="11"/>
          </p:nvPr>
        </p:nvSpPr>
        <p:spPr/>
        <p:txBody>
          <a:bodyPr/>
          <a:lstStyle>
            <a:lvl1pPr>
              <a:defRPr/>
            </a:lvl1pPr>
          </a:lstStyle>
          <a:p>
            <a:endParaRPr lang="en-IE"/>
          </a:p>
        </p:txBody>
      </p:sp>
      <p:sp>
        <p:nvSpPr>
          <p:cNvPr id="7" name="Slide Number Placeholder 17"/>
          <p:cNvSpPr>
            <a:spLocks noGrp="1"/>
          </p:cNvSpPr>
          <p:nvPr>
            <p:ph type="sldNum" sz="quarter" idx="12"/>
          </p:nvPr>
        </p:nvSpPr>
        <p:spPr/>
        <p:txBody>
          <a:bodyPr/>
          <a:lstStyle>
            <a:lvl1pPr>
              <a:defRPr/>
            </a:lvl1pPr>
          </a:lstStyle>
          <a:p>
            <a:fld id="{A05D2687-76B6-42E8-B240-E305A8E48E13}" type="slidenum">
              <a:rPr lang="en-IE" smtClean="0"/>
              <a:pPr/>
              <a:t>‹Nº›</a:t>
            </a:fld>
            <a:endParaRPr lang="en-IE"/>
          </a:p>
        </p:txBody>
      </p:sp>
    </p:spTree>
    <p:extLst>
      <p:ext uri="{BB962C8B-B14F-4D97-AF65-F5344CB8AC3E}">
        <p14:creationId xmlns:p14="http://schemas.microsoft.com/office/powerpoint/2010/main" xmlns="" val="3436687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fld id="{D0221E4E-62FA-40D1-B0F3-1DFD6A89689C}" type="datetime1">
              <a:rPr lang="en-IE" smtClean="0"/>
              <a:pPr/>
              <a:t>09/09/2016</a:t>
            </a:fld>
            <a:endParaRPr lang="en-IE"/>
          </a:p>
        </p:txBody>
      </p:sp>
      <p:sp>
        <p:nvSpPr>
          <p:cNvPr id="10" name="Footer Placeholder 5"/>
          <p:cNvSpPr>
            <a:spLocks noGrp="1"/>
          </p:cNvSpPr>
          <p:nvPr>
            <p:ph type="ftr" sz="quarter" idx="11"/>
          </p:nvPr>
        </p:nvSpPr>
        <p:spPr/>
        <p:txBody>
          <a:bodyPr/>
          <a:lstStyle>
            <a:lvl1pPr>
              <a:defRPr/>
            </a:lvl1pPr>
          </a:lstStyle>
          <a:p>
            <a:endParaRPr lang="en-IE"/>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fld id="{A05D2687-76B6-42E8-B240-E305A8E48E13}" type="slidenum">
              <a:rPr lang="en-IE" smtClean="0"/>
              <a:pPr/>
              <a:t>‹Nº›</a:t>
            </a:fld>
            <a:endParaRPr lang="en-IE"/>
          </a:p>
        </p:txBody>
      </p:sp>
    </p:spTree>
    <p:extLst>
      <p:ext uri="{BB962C8B-B14F-4D97-AF65-F5344CB8AC3E}">
        <p14:creationId xmlns:p14="http://schemas.microsoft.com/office/powerpoint/2010/main" xmlns="" val="1060348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fld id="{0843374B-B15A-42EC-910E-D3B573EABFB0}" type="datetime1">
              <a:rPr lang="en-IE" smtClean="0"/>
              <a:pPr/>
              <a:t>09/09/2016</a:t>
            </a:fld>
            <a:endParaRPr lang="en-IE"/>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endParaRPr lang="en-IE"/>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fld id="{A05D2687-76B6-42E8-B240-E305A8E48E13}" type="slidenum">
              <a:rPr lang="en-IE" smtClean="0"/>
              <a:pPr/>
              <a:t>‹Nº›</a:t>
            </a:fld>
            <a:endParaRPr lang="en-IE"/>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algn="l" rtl="0" eaLnBrk="1" fontAlgn="base" hangingPunct="1">
        <a:spcBef>
          <a:spcPct val="0"/>
        </a:spcBef>
        <a:spcAft>
          <a:spcPct val="0"/>
        </a:spcAft>
        <a:defRPr sz="5000" kern="1200">
          <a:solidFill>
            <a:schemeClr val="tx2"/>
          </a:solidFill>
          <a:latin typeface="+mj-lt"/>
          <a:ea typeface="+mj-ea"/>
          <a:cs typeface="+mj-cs"/>
        </a:defRPr>
      </a:lvl1pPr>
      <a:lvl2pPr algn="l" rtl="0" eaLnBrk="1" fontAlgn="base" hangingPunct="1">
        <a:spcBef>
          <a:spcPct val="0"/>
        </a:spcBef>
        <a:spcAft>
          <a:spcPct val="0"/>
        </a:spcAft>
        <a:defRPr sz="5000">
          <a:solidFill>
            <a:schemeClr val="tx2"/>
          </a:solidFill>
          <a:latin typeface="Calibri" pitchFamily="34" charset="0"/>
        </a:defRPr>
      </a:lvl2pPr>
      <a:lvl3pPr algn="l" rtl="0" eaLnBrk="1" fontAlgn="base" hangingPunct="1">
        <a:spcBef>
          <a:spcPct val="0"/>
        </a:spcBef>
        <a:spcAft>
          <a:spcPct val="0"/>
        </a:spcAft>
        <a:defRPr sz="5000">
          <a:solidFill>
            <a:schemeClr val="tx2"/>
          </a:solidFill>
          <a:latin typeface="Calibri" pitchFamily="34" charset="0"/>
        </a:defRPr>
      </a:lvl3pPr>
      <a:lvl4pPr algn="l" rtl="0" eaLnBrk="1" fontAlgn="base" hangingPunct="1">
        <a:spcBef>
          <a:spcPct val="0"/>
        </a:spcBef>
        <a:spcAft>
          <a:spcPct val="0"/>
        </a:spcAft>
        <a:defRPr sz="5000">
          <a:solidFill>
            <a:schemeClr val="tx2"/>
          </a:solidFill>
          <a:latin typeface="Calibri" pitchFamily="34" charset="0"/>
        </a:defRPr>
      </a:lvl4pPr>
      <a:lvl5pPr algn="l" rtl="0" eaLnBrk="1" fontAlgn="base" hangingPunct="1">
        <a:spcBef>
          <a:spcPct val="0"/>
        </a:spcBef>
        <a:spcAft>
          <a:spcPct val="0"/>
        </a:spcAft>
        <a:defRPr sz="5000">
          <a:solidFill>
            <a:schemeClr val="tx2"/>
          </a:solidFill>
          <a:latin typeface="Calibri" pitchFamily="34" charset="0"/>
        </a:defRPr>
      </a:lvl5pPr>
      <a:lvl6pPr marL="457200" algn="l" rtl="0" eaLnBrk="1" fontAlgn="base" hangingPunct="1">
        <a:spcBef>
          <a:spcPct val="0"/>
        </a:spcBef>
        <a:spcAft>
          <a:spcPct val="0"/>
        </a:spcAft>
        <a:defRPr sz="5000">
          <a:solidFill>
            <a:schemeClr val="tx2"/>
          </a:solidFill>
          <a:latin typeface="Calibri" pitchFamily="34" charset="0"/>
        </a:defRPr>
      </a:lvl6pPr>
      <a:lvl7pPr marL="914400" algn="l" rtl="0" eaLnBrk="1" fontAlgn="base" hangingPunct="1">
        <a:spcBef>
          <a:spcPct val="0"/>
        </a:spcBef>
        <a:spcAft>
          <a:spcPct val="0"/>
        </a:spcAft>
        <a:defRPr sz="5000">
          <a:solidFill>
            <a:schemeClr val="tx2"/>
          </a:solidFill>
          <a:latin typeface="Calibri" pitchFamily="34" charset="0"/>
        </a:defRPr>
      </a:lvl7pPr>
      <a:lvl8pPr marL="1371600" algn="l" rtl="0" eaLnBrk="1" fontAlgn="base" hangingPunct="1">
        <a:spcBef>
          <a:spcPct val="0"/>
        </a:spcBef>
        <a:spcAft>
          <a:spcPct val="0"/>
        </a:spcAft>
        <a:defRPr sz="5000">
          <a:solidFill>
            <a:schemeClr val="tx2"/>
          </a:solidFill>
          <a:latin typeface="Calibri" pitchFamily="34" charset="0"/>
        </a:defRPr>
      </a:lvl8pPr>
      <a:lvl9pPr marL="1828800" algn="l" rtl="0" eaLnBrk="1" fontAlgn="base" hangingPunct="1">
        <a:spcBef>
          <a:spcPct val="0"/>
        </a:spcBef>
        <a:spcAft>
          <a:spcPct val="0"/>
        </a:spcAft>
        <a:defRPr sz="5000">
          <a:solidFill>
            <a:schemeClr val="tx2"/>
          </a:solidFill>
          <a:latin typeface="Calibri" pitchFamily="34" charset="0"/>
        </a:defRPr>
      </a:lvl9pPr>
    </p:titleStyle>
    <p:bodyStyle>
      <a:lvl1pPr marL="273050" indent="-273050" algn="l" rtl="0" eaLnBrk="1" fontAlgn="base" hangingPunct="1">
        <a:spcBef>
          <a:spcPct val="20000"/>
        </a:spcBef>
        <a:spcAft>
          <a:spcPct val="0"/>
        </a:spcAft>
        <a:buClr>
          <a:srgbClr val="C23122"/>
        </a:buClr>
        <a:buSzPct val="95000"/>
        <a:buFont typeface="Wingdings 2" pitchFamily="18" charset="2"/>
        <a:buChar char=""/>
        <a:defRPr sz="2600" kern="1200">
          <a:solidFill>
            <a:schemeClr val="tx1"/>
          </a:solidFill>
          <a:latin typeface="+mn-lt"/>
          <a:ea typeface="+mn-ea"/>
          <a:cs typeface="+mn-cs"/>
        </a:defRPr>
      </a:lvl1pPr>
      <a:lvl2pPr marL="639763" indent="-246063" algn="l" rtl="0" eaLnBrk="1" fontAlgn="base" hangingPunct="1">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1" fontAlgn="base" hangingPunct="1">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1" fontAlgn="base" hangingPunct="1">
        <a:spcBef>
          <a:spcPct val="20000"/>
        </a:spcBef>
        <a:spcAft>
          <a:spcPct val="0"/>
        </a:spcAft>
        <a:buClr>
          <a:srgbClr val="C23122"/>
        </a:buClr>
        <a:buSzPct val="65000"/>
        <a:buFont typeface="Wingdings 2" pitchFamily="18" charset="2"/>
        <a:buChar char=""/>
        <a:defRPr sz="2000" kern="1200">
          <a:solidFill>
            <a:schemeClr val="tx1"/>
          </a:solidFill>
          <a:latin typeface="+mn-lt"/>
          <a:ea typeface="+mn-ea"/>
          <a:cs typeface="+mn-cs"/>
        </a:defRPr>
      </a:lvl4pPr>
      <a:lvl5pPr marL="1462088" indent="-209550" algn="l" rtl="0" eaLnBrk="1" fontAlgn="base" hangingPunct="1">
        <a:spcBef>
          <a:spcPct val="20000"/>
        </a:spcBef>
        <a:spcAft>
          <a:spcPct val="0"/>
        </a:spcAft>
        <a:buClr>
          <a:srgbClr val="AA4736"/>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mailto:bwardafi@hotmail.com"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9343"/>
            <a:ext cx="8229600" cy="827449"/>
          </a:xfrm>
        </p:spPr>
        <p:txBody>
          <a:bodyPr/>
          <a:lstStyle/>
          <a:p>
            <a:pPr algn="ctr"/>
            <a:r>
              <a:rPr lang="en-IE" sz="3600" dirty="0" smtClean="0">
                <a:solidFill>
                  <a:schemeClr val="tx1"/>
                </a:solidFill>
              </a:rPr>
              <a:t>Global TCM Standards Organisations</a:t>
            </a:r>
            <a:endParaRPr lang="en-US" sz="3600" dirty="0">
              <a:solidFill>
                <a:schemeClr val="tx1"/>
              </a:solidFill>
            </a:endParaRPr>
          </a:p>
        </p:txBody>
      </p:sp>
      <p:sp>
        <p:nvSpPr>
          <p:cNvPr id="3" name="Content Placeholder 2"/>
          <p:cNvSpPr>
            <a:spLocks noGrp="1"/>
          </p:cNvSpPr>
          <p:nvPr>
            <p:ph idx="1"/>
          </p:nvPr>
        </p:nvSpPr>
        <p:spPr>
          <a:xfrm>
            <a:off x="395536" y="1628800"/>
            <a:ext cx="8229600" cy="4677469"/>
          </a:xfrm>
        </p:spPr>
        <p:txBody>
          <a:bodyPr/>
          <a:lstStyle/>
          <a:p>
            <a:r>
              <a:rPr lang="en-IE" sz="2400" dirty="0" smtClean="0"/>
              <a:t>Founding Principals </a:t>
            </a:r>
            <a:r>
              <a:rPr lang="en-IE" sz="2400" dirty="0"/>
              <a:t>of inclusion for Non Medical and Medical </a:t>
            </a:r>
            <a:r>
              <a:rPr lang="en-IE" sz="2400" dirty="0" smtClean="0"/>
              <a:t>practitioners by – </a:t>
            </a:r>
            <a:endParaRPr lang="en-US" sz="2400" dirty="0" smtClean="0"/>
          </a:p>
          <a:p>
            <a:r>
              <a:rPr lang="en-US" sz="2400" dirty="0" smtClean="0"/>
              <a:t>WHO Guidelines on Acupuncture Training; World Federation of Chinese Medicine Societies (WFCMS); World Federation of Acupuncture-</a:t>
            </a:r>
            <a:r>
              <a:rPr lang="en-US" sz="2400" dirty="0" err="1" smtClean="0"/>
              <a:t>Moxibustion</a:t>
            </a:r>
            <a:r>
              <a:rPr lang="en-US" sz="2400" dirty="0" smtClean="0"/>
              <a:t> Societies (WFAS). SATCM; State Administration of TCM </a:t>
            </a:r>
          </a:p>
          <a:p>
            <a:endParaRPr lang="en-US" sz="2400" dirty="0" smtClean="0"/>
          </a:p>
          <a:p>
            <a:pPr marL="0" indent="0">
              <a:buNone/>
            </a:pPr>
            <a:endParaRPr lang="en-IE" sz="2400" dirty="0" smtClean="0"/>
          </a:p>
          <a:p>
            <a:endParaRPr lang="en-US" sz="2400" dirty="0" smtClean="0"/>
          </a:p>
          <a:p>
            <a:endParaRPr lang="en-US" dirty="0"/>
          </a:p>
        </p:txBody>
      </p:sp>
      <p:pic>
        <p:nvPicPr>
          <p:cNvPr id="1026" name="Picture 2" descr="C:\Users\B\AppData\Local\Microsoft\Windows\INetCache\IE\TMWB5AJZ\b-483295-World_Map[1].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83768" y="4105402"/>
            <a:ext cx="3888432" cy="208823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Footer Placeholder 4"/>
          <p:cNvSpPr>
            <a:spLocks noGrp="1"/>
          </p:cNvSpPr>
          <p:nvPr>
            <p:ph type="ftr" sz="quarter" idx="11"/>
          </p:nvPr>
        </p:nvSpPr>
        <p:spPr/>
        <p:txBody>
          <a:bodyPr/>
          <a:lstStyle/>
          <a:p>
            <a:endParaRPr lang="en-IE"/>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sz="3600" dirty="0" smtClean="0">
                <a:solidFill>
                  <a:schemeClr val="tx1"/>
                </a:solidFill>
              </a:rPr>
              <a:t>Recognition of </a:t>
            </a:r>
            <a:r>
              <a:rPr lang="en-IE" sz="3600" dirty="0" err="1" smtClean="0">
                <a:solidFill>
                  <a:schemeClr val="tx1"/>
                </a:solidFill>
              </a:rPr>
              <a:t>Acu</a:t>
            </a:r>
            <a:r>
              <a:rPr lang="en-IE" sz="3600" dirty="0" smtClean="0">
                <a:solidFill>
                  <a:schemeClr val="tx1"/>
                </a:solidFill>
              </a:rPr>
              <a:t>/CM/CAM</a:t>
            </a:r>
            <a:endParaRPr lang="en-US" sz="3600" dirty="0">
              <a:solidFill>
                <a:schemeClr val="tx1"/>
              </a:solidFill>
            </a:endParaRPr>
          </a:p>
        </p:txBody>
      </p:sp>
      <p:graphicFrame>
        <p:nvGraphicFramePr>
          <p:cNvPr id="4" name="Content Placeholder 3"/>
          <p:cNvGraphicFramePr>
            <a:graphicFrameLocks noGrp="1"/>
          </p:cNvGraphicFramePr>
          <p:nvPr>
            <p:ph idx="1"/>
          </p:nvPr>
        </p:nvGraphicFramePr>
        <p:xfrm>
          <a:off x="457200" y="1935163"/>
          <a:ext cx="8229600" cy="4590181"/>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p:cNvSpPr>
            <a:spLocks noGrp="1"/>
          </p:cNvSpPr>
          <p:nvPr>
            <p:ph type="ftr" sz="quarter" idx="11"/>
          </p:nvPr>
        </p:nvSpPr>
        <p:spPr/>
        <p:txBody>
          <a:bodyPr/>
          <a:lstStyle/>
          <a:p>
            <a:endParaRPr lang="en-IE"/>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 name="Title 7"/>
          <p:cNvSpPr>
            <a:spLocks noGrp="1"/>
          </p:cNvSpPr>
          <p:nvPr>
            <p:ph type="title"/>
          </p:nvPr>
        </p:nvSpPr>
        <p:spPr/>
        <p:txBody>
          <a:bodyPr/>
          <a:lstStyle/>
          <a:p>
            <a:pPr algn="ctr"/>
            <a:r>
              <a:rPr lang="en-IE" sz="3600" dirty="0" smtClean="0">
                <a:solidFill>
                  <a:schemeClr val="tx1"/>
                </a:solidFill>
              </a:rPr>
              <a:t>Recent European changes</a:t>
            </a:r>
            <a:endParaRPr lang="en-US" sz="3600" dirty="0">
              <a:solidFill>
                <a:schemeClr val="tx1"/>
              </a:solidFill>
            </a:endParaRPr>
          </a:p>
        </p:txBody>
      </p:sp>
      <p:sp>
        <p:nvSpPr>
          <p:cNvPr id="9" name="Content Placeholder 8"/>
          <p:cNvSpPr>
            <a:spLocks noGrp="1"/>
          </p:cNvSpPr>
          <p:nvPr>
            <p:ph idx="1"/>
          </p:nvPr>
        </p:nvSpPr>
        <p:spPr/>
        <p:txBody>
          <a:bodyPr/>
          <a:lstStyle/>
          <a:p>
            <a:r>
              <a:rPr lang="en-US" dirty="0" smtClean="0"/>
              <a:t>Hungary / Slovenia Medical doctors only -</a:t>
            </a:r>
          </a:p>
          <a:p>
            <a:r>
              <a:rPr lang="en-US" dirty="0" smtClean="0"/>
              <a:t> </a:t>
            </a:r>
          </a:p>
          <a:p>
            <a:r>
              <a:rPr lang="en-US" dirty="0" smtClean="0"/>
              <a:t>Portugal – New CAM Regulation – Not Healthcare – treatments taxed.</a:t>
            </a:r>
          </a:p>
          <a:p>
            <a:r>
              <a:rPr lang="en-US" dirty="0" smtClean="0"/>
              <a:t> </a:t>
            </a:r>
          </a:p>
          <a:p>
            <a:r>
              <a:rPr lang="en-US" dirty="0" smtClean="0"/>
              <a:t>Switzerland – Government Recognition and equal status to medical doctors. Included in healthcare.</a:t>
            </a:r>
            <a:endParaRPr lang="en-US" dirty="0"/>
          </a:p>
        </p:txBody>
      </p:sp>
      <p:sp>
        <p:nvSpPr>
          <p:cNvPr id="2" name="Footer Placeholder 1"/>
          <p:cNvSpPr>
            <a:spLocks noGrp="1"/>
          </p:cNvSpPr>
          <p:nvPr>
            <p:ph type="ftr" sz="quarter" idx="11"/>
          </p:nvPr>
        </p:nvSpPr>
        <p:spPr/>
        <p:txBody>
          <a:bodyPr/>
          <a:lstStyle/>
          <a:p>
            <a:endParaRPr lang="en-IE"/>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3" cstate="print"/>
          <a:srcRect/>
          <a:stretch>
            <a:fillRect/>
          </a:stretch>
        </p:blipFill>
        <p:spPr bwMode="auto">
          <a:xfrm>
            <a:off x="0" y="0"/>
            <a:ext cx="12192000" cy="975360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endParaRPr lang="en-IE"/>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0352" y="908720"/>
            <a:ext cx="7772400" cy="1440160"/>
          </a:xfrm>
        </p:spPr>
        <p:txBody>
          <a:bodyPr/>
          <a:lstStyle/>
          <a:p>
            <a:r>
              <a:rPr lang="en-IE" sz="4400" dirty="0" smtClean="0">
                <a:solidFill>
                  <a:schemeClr val="tx1"/>
                </a:solidFill>
              </a:rPr>
              <a:t>Excluded as healthcare professionals</a:t>
            </a:r>
            <a:endParaRPr lang="en-IE" sz="4400" dirty="0">
              <a:solidFill>
                <a:schemeClr val="tx1"/>
              </a:solidFill>
            </a:endParaRPr>
          </a:p>
        </p:txBody>
      </p:sp>
      <p:sp>
        <p:nvSpPr>
          <p:cNvPr id="5" name="Text Placeholder 4"/>
          <p:cNvSpPr>
            <a:spLocks noGrp="1"/>
          </p:cNvSpPr>
          <p:nvPr>
            <p:ph type="body" idx="1"/>
          </p:nvPr>
        </p:nvSpPr>
        <p:spPr>
          <a:xfrm>
            <a:off x="530352" y="2420888"/>
            <a:ext cx="7772400" cy="3816424"/>
          </a:xfrm>
        </p:spPr>
        <p:txBody>
          <a:bodyPr/>
          <a:lstStyle/>
          <a:p>
            <a:endParaRPr lang="en-IE" dirty="0" smtClean="0">
              <a:solidFill>
                <a:schemeClr val="bg1"/>
              </a:solidFill>
            </a:endParaRPr>
          </a:p>
          <a:p>
            <a:endParaRPr lang="en-IE" dirty="0" smtClean="0">
              <a:solidFill>
                <a:schemeClr val="bg1"/>
              </a:solidFill>
            </a:endParaRPr>
          </a:p>
          <a:p>
            <a:endParaRPr lang="en-IE" dirty="0">
              <a:solidFill>
                <a:schemeClr val="bg1"/>
              </a:solidFill>
            </a:endParaRPr>
          </a:p>
          <a:p>
            <a:endParaRPr lang="en-IE" dirty="0" smtClean="0">
              <a:solidFill>
                <a:schemeClr val="bg1"/>
              </a:solidFill>
            </a:endParaRPr>
          </a:p>
          <a:p>
            <a:endParaRPr lang="en-IE" dirty="0" smtClean="0">
              <a:solidFill>
                <a:schemeClr val="bg1"/>
              </a:solidFill>
            </a:endParaRPr>
          </a:p>
          <a:p>
            <a:endParaRPr lang="en-IE" dirty="0" smtClean="0">
              <a:solidFill>
                <a:schemeClr val="bg1"/>
              </a:solidFill>
            </a:endParaRPr>
          </a:p>
          <a:p>
            <a:endParaRPr lang="en-IE" dirty="0" smtClean="0">
              <a:solidFill>
                <a:schemeClr val="bg1"/>
              </a:solidFill>
            </a:endParaRPr>
          </a:p>
          <a:p>
            <a:r>
              <a:rPr lang="en-IE" dirty="0" smtClean="0">
                <a:solidFill>
                  <a:schemeClr val="bg1"/>
                </a:solidFill>
              </a:rPr>
              <a:t>Acupuncture/CM - Models </a:t>
            </a:r>
            <a:r>
              <a:rPr lang="en-IE" dirty="0">
                <a:solidFill>
                  <a:schemeClr val="bg1"/>
                </a:solidFill>
              </a:rPr>
              <a:t>of regulation </a:t>
            </a:r>
            <a:r>
              <a:rPr lang="en-IE" dirty="0" smtClean="0">
                <a:solidFill>
                  <a:schemeClr val="bg1"/>
                </a:solidFill>
              </a:rPr>
              <a:t>- limited </a:t>
            </a:r>
            <a:r>
              <a:rPr lang="en-IE" dirty="0">
                <a:solidFill>
                  <a:schemeClr val="bg1"/>
                </a:solidFill>
              </a:rPr>
              <a:t>options as we as </a:t>
            </a:r>
            <a:r>
              <a:rPr lang="en-IE" dirty="0" smtClean="0">
                <a:solidFill>
                  <a:schemeClr val="bg1"/>
                </a:solidFill>
              </a:rPr>
              <a:t>outside </a:t>
            </a:r>
            <a:r>
              <a:rPr lang="en-IE" dirty="0">
                <a:solidFill>
                  <a:schemeClr val="bg1"/>
                </a:solidFill>
              </a:rPr>
              <a:t>of what some call the orthodox healthcare sector.</a:t>
            </a:r>
          </a:p>
          <a:p>
            <a:endParaRPr lang="en-IE" dirty="0">
              <a:solidFill>
                <a:schemeClr val="bg1"/>
              </a:solidFill>
            </a:endParaRPr>
          </a:p>
        </p:txBody>
      </p:sp>
      <p:pic>
        <p:nvPicPr>
          <p:cNvPr id="3074" name="Picture 2" descr="C:\Users\B. Ward\Desktop\ExcludedimagesCA6BNAS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63688" y="2564904"/>
            <a:ext cx="3888432" cy="254848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Footer Placeholder 1"/>
          <p:cNvSpPr>
            <a:spLocks noGrp="1"/>
          </p:cNvSpPr>
          <p:nvPr>
            <p:ph type="ftr" sz="quarter" idx="11"/>
          </p:nvPr>
        </p:nvSpPr>
        <p:spPr/>
        <p:txBody>
          <a:bodyPr/>
          <a:lstStyle/>
          <a:p>
            <a:endParaRPr lang="en-IE"/>
          </a:p>
        </p:txBody>
      </p:sp>
    </p:spTree>
    <p:extLst>
      <p:ext uri="{BB962C8B-B14F-4D97-AF65-F5344CB8AC3E}">
        <p14:creationId xmlns:p14="http://schemas.microsoft.com/office/powerpoint/2010/main" xmlns="" val="3740172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1115616" y="1052736"/>
          <a:ext cx="6768752" cy="4536504"/>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p:cNvSpPr>
            <a:spLocks noGrp="1"/>
          </p:cNvSpPr>
          <p:nvPr>
            <p:ph type="ftr" sz="quarter" idx="11"/>
          </p:nvPr>
        </p:nvSpPr>
        <p:spPr/>
        <p:txBody>
          <a:bodyPr/>
          <a:lstStyle/>
          <a:p>
            <a:endParaRPr lang="en-IE"/>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xmlns="" val="4078780209"/>
              </p:ext>
            </p:extLst>
          </p:nvPr>
        </p:nvGraphicFramePr>
        <p:xfrm>
          <a:off x="1043608" y="1484784"/>
          <a:ext cx="6552728" cy="4176464"/>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p:cNvSpPr>
            <a:spLocks noGrp="1"/>
          </p:cNvSpPr>
          <p:nvPr>
            <p:ph type="ftr" sz="quarter" idx="11"/>
          </p:nvPr>
        </p:nvSpPr>
        <p:spPr/>
        <p:txBody>
          <a:bodyPr/>
          <a:lstStyle/>
          <a:p>
            <a:endParaRPr lang="en-IE"/>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sz="3600" dirty="0" smtClean="0">
                <a:solidFill>
                  <a:schemeClr val="tx1"/>
                </a:solidFill>
              </a:rPr>
              <a:t>Patients are confused</a:t>
            </a:r>
            <a:endParaRPr lang="en-US" sz="3600" dirty="0">
              <a:solidFill>
                <a:schemeClr val="tx1"/>
              </a:solidFill>
            </a:endParaRPr>
          </a:p>
        </p:txBody>
      </p:sp>
      <p:graphicFrame>
        <p:nvGraphicFramePr>
          <p:cNvPr id="4" name="Content Placeholder 3"/>
          <p:cNvGraphicFramePr>
            <a:graphicFrameLocks noGrp="1"/>
          </p:cNvGraphicFramePr>
          <p:nvPr>
            <p:ph idx="1"/>
          </p:nvPr>
        </p:nvGraphicFramePr>
        <p:xfrm>
          <a:off x="457200" y="1935163"/>
          <a:ext cx="8229600" cy="4389437"/>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p:cNvSpPr>
            <a:spLocks noGrp="1"/>
          </p:cNvSpPr>
          <p:nvPr>
            <p:ph type="ftr" sz="quarter" idx="11"/>
          </p:nvPr>
        </p:nvSpPr>
        <p:spPr/>
        <p:txBody>
          <a:bodyPr/>
          <a:lstStyle/>
          <a:p>
            <a:endParaRPr lang="en-IE"/>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3600" dirty="0" smtClean="0">
                <a:solidFill>
                  <a:schemeClr val="tx1"/>
                </a:solidFill>
              </a:rPr>
              <a:t>What does the sector say they need. </a:t>
            </a:r>
            <a:br>
              <a:rPr lang="en-IE" sz="3600" dirty="0" smtClean="0">
                <a:solidFill>
                  <a:schemeClr val="tx1"/>
                </a:solidFill>
              </a:rPr>
            </a:br>
            <a:r>
              <a:rPr lang="en-IE" sz="3200" dirty="0" smtClean="0">
                <a:solidFill>
                  <a:schemeClr val="tx1"/>
                </a:solidFill>
              </a:rPr>
              <a:t>Ward (2014)</a:t>
            </a:r>
            <a:endParaRPr lang="en-US" sz="3200" dirty="0">
              <a:solidFill>
                <a:schemeClr val="tx1"/>
              </a:solidFill>
            </a:endParaRPr>
          </a:p>
        </p:txBody>
      </p:sp>
      <p:graphicFrame>
        <p:nvGraphicFramePr>
          <p:cNvPr id="4" name="Content Placeholder 3"/>
          <p:cNvGraphicFramePr>
            <a:graphicFrameLocks noGrp="1"/>
          </p:cNvGraphicFramePr>
          <p:nvPr>
            <p:ph idx="1"/>
          </p:nvPr>
        </p:nvGraphicFramePr>
        <p:xfrm>
          <a:off x="457200" y="1935163"/>
          <a:ext cx="8229600" cy="4389437"/>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p:cNvSpPr>
            <a:spLocks noGrp="1"/>
          </p:cNvSpPr>
          <p:nvPr>
            <p:ph type="ftr" sz="quarter" idx="11"/>
          </p:nvPr>
        </p:nvSpPr>
        <p:spPr/>
        <p:txBody>
          <a:bodyPr/>
          <a:lstStyle/>
          <a:p>
            <a:endParaRPr lang="en-IE"/>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908720"/>
            <a:ext cx="7772400" cy="1770472"/>
          </a:xfrm>
        </p:spPr>
        <p:txBody>
          <a:bodyPr/>
          <a:lstStyle/>
          <a:p>
            <a:pPr algn="ctr"/>
            <a:r>
              <a:rPr lang="en-IE" dirty="0">
                <a:effectLst/>
              </a:rPr>
              <a:t/>
            </a:r>
            <a:br>
              <a:rPr lang="en-IE" dirty="0">
                <a:effectLst/>
              </a:rPr>
            </a:br>
            <a:r>
              <a:rPr lang="en-IE" dirty="0">
                <a:solidFill>
                  <a:schemeClr val="tx1"/>
                </a:solidFill>
                <a:effectLst/>
              </a:rPr>
              <a:t>Regulation and </a:t>
            </a:r>
            <a:r>
              <a:rPr lang="en-IE" dirty="0" smtClean="0">
                <a:solidFill>
                  <a:schemeClr val="tx1"/>
                </a:solidFill>
                <a:effectLst/>
              </a:rPr>
              <a:t>Progress</a:t>
            </a:r>
            <a:br>
              <a:rPr lang="en-IE" dirty="0" smtClean="0">
                <a:solidFill>
                  <a:schemeClr val="tx1"/>
                </a:solidFill>
                <a:effectLst/>
              </a:rPr>
            </a:br>
            <a:r>
              <a:rPr lang="en-IE" sz="4400" dirty="0" smtClean="0">
                <a:solidFill>
                  <a:schemeClr val="tx1"/>
                </a:solidFill>
                <a:effectLst/>
              </a:rPr>
              <a:t>2 sides of the same coin</a:t>
            </a:r>
            <a:endParaRPr lang="en-IE" sz="4400" dirty="0">
              <a:solidFill>
                <a:schemeClr val="tx1"/>
              </a:solidFill>
            </a:endParaRPr>
          </a:p>
        </p:txBody>
      </p:sp>
      <p:sp>
        <p:nvSpPr>
          <p:cNvPr id="3" name="Text Placeholder 2"/>
          <p:cNvSpPr>
            <a:spLocks noGrp="1"/>
          </p:cNvSpPr>
          <p:nvPr>
            <p:ph type="body" idx="1"/>
          </p:nvPr>
        </p:nvSpPr>
        <p:spPr>
          <a:xfrm>
            <a:off x="530352" y="2704664"/>
            <a:ext cx="7772400" cy="3604656"/>
          </a:xfrm>
        </p:spPr>
        <p:txBody>
          <a:bodyPr/>
          <a:lstStyle/>
          <a:p>
            <a:r>
              <a:rPr lang="en-IE" dirty="0" smtClean="0"/>
              <a:t>We cannot have progress as Acupuncture and Chinese Medicine</a:t>
            </a:r>
          </a:p>
          <a:p>
            <a:r>
              <a:rPr lang="en-IE" dirty="0" smtClean="0"/>
              <a:t>Professionals without a regulatory  structure</a:t>
            </a:r>
            <a:endParaRPr lang="en-IE" dirty="0"/>
          </a:p>
        </p:txBody>
      </p:sp>
      <p:pic>
        <p:nvPicPr>
          <p:cNvPr id="2050" name="Picture 2" descr="C:\Users\B. Ward\Documents\20080810_coin-300x295.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71800" y="3723591"/>
            <a:ext cx="2652886" cy="244599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Footer Placeholder 3"/>
          <p:cNvSpPr>
            <a:spLocks noGrp="1"/>
          </p:cNvSpPr>
          <p:nvPr>
            <p:ph type="ftr" sz="quarter" idx="11"/>
          </p:nvPr>
        </p:nvSpPr>
        <p:spPr/>
        <p:txBody>
          <a:bodyPr/>
          <a:lstStyle/>
          <a:p>
            <a:endParaRPr lang="en-IE"/>
          </a:p>
        </p:txBody>
      </p:sp>
    </p:spTree>
    <p:extLst>
      <p:ext uri="{BB962C8B-B14F-4D97-AF65-F5344CB8AC3E}">
        <p14:creationId xmlns:p14="http://schemas.microsoft.com/office/powerpoint/2010/main" xmlns="" val="1965228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752224"/>
          </a:xfrm>
        </p:spPr>
        <p:txBody>
          <a:bodyPr/>
          <a:lstStyle/>
          <a:p>
            <a:r>
              <a:rPr lang="en-IE" dirty="0">
                <a:solidFill>
                  <a:schemeClr val="bg1"/>
                </a:solidFill>
              </a:rPr>
              <a:t/>
            </a:r>
            <a:br>
              <a:rPr lang="en-IE" dirty="0">
                <a:solidFill>
                  <a:schemeClr val="bg1"/>
                </a:solidFill>
              </a:rPr>
            </a:br>
            <a:r>
              <a:rPr lang="en-IE" sz="3600" dirty="0">
                <a:solidFill>
                  <a:schemeClr val="tx1"/>
                </a:solidFill>
              </a:rPr>
              <a:t>1. Statutory regulation, government support, protects and embraces the discipline. </a:t>
            </a:r>
          </a:p>
        </p:txBody>
      </p:sp>
      <p:sp>
        <p:nvSpPr>
          <p:cNvPr id="3" name="Text Placeholder 2"/>
          <p:cNvSpPr>
            <a:spLocks noGrp="1"/>
          </p:cNvSpPr>
          <p:nvPr>
            <p:ph type="body" idx="1"/>
          </p:nvPr>
        </p:nvSpPr>
        <p:spPr>
          <a:xfrm>
            <a:off x="539552" y="3356992"/>
            <a:ext cx="7772400" cy="3024336"/>
          </a:xfrm>
        </p:spPr>
        <p:txBody>
          <a:bodyPr/>
          <a:lstStyle/>
          <a:p>
            <a:pPr marL="342900" indent="-342900">
              <a:buFont typeface="Arial" pitchFamily="34" charset="0"/>
              <a:buChar char="•"/>
            </a:pPr>
            <a:r>
              <a:rPr lang="en-IE" dirty="0"/>
              <a:t>National </a:t>
            </a:r>
            <a:r>
              <a:rPr lang="en-IE" b="1" dirty="0"/>
              <a:t>registration, </a:t>
            </a:r>
          </a:p>
          <a:p>
            <a:pPr marL="342900" indent="-342900">
              <a:buFont typeface="Arial" pitchFamily="34" charset="0"/>
              <a:buChar char="•"/>
            </a:pPr>
            <a:r>
              <a:rPr lang="en-IE" dirty="0"/>
              <a:t>Protection of </a:t>
            </a:r>
            <a:r>
              <a:rPr lang="en-IE" b="1" dirty="0"/>
              <a:t>title,</a:t>
            </a:r>
          </a:p>
          <a:p>
            <a:pPr marL="342900" indent="-342900">
              <a:buFont typeface="Arial" pitchFamily="34" charset="0"/>
              <a:buChar char="•"/>
            </a:pPr>
            <a:r>
              <a:rPr lang="en-IE" dirty="0"/>
              <a:t>Practitioner </a:t>
            </a:r>
            <a:r>
              <a:rPr lang="en-IE" b="1" dirty="0"/>
              <a:t>status,  </a:t>
            </a:r>
          </a:p>
          <a:p>
            <a:pPr marL="342900" indent="-342900">
              <a:buFont typeface="Arial" pitchFamily="34" charset="0"/>
              <a:buChar char="•"/>
            </a:pPr>
            <a:r>
              <a:rPr lang="en-IE" dirty="0"/>
              <a:t>Inclusion in healthcare </a:t>
            </a:r>
            <a:r>
              <a:rPr lang="en-IE" b="1" dirty="0"/>
              <a:t>planning and budgets,</a:t>
            </a:r>
          </a:p>
          <a:p>
            <a:pPr marL="342900" indent="-342900">
              <a:buFont typeface="Arial" pitchFamily="34" charset="0"/>
              <a:buChar char="•"/>
            </a:pPr>
            <a:r>
              <a:rPr lang="en-IE" dirty="0"/>
              <a:t>Inclusion in healthcare </a:t>
            </a:r>
            <a:r>
              <a:rPr lang="en-IE" b="1" dirty="0"/>
              <a:t>delivery to the public.</a:t>
            </a:r>
          </a:p>
          <a:p>
            <a:pPr marL="342900" indent="-342900">
              <a:buFont typeface="Arial" pitchFamily="34" charset="0"/>
              <a:buChar char="•"/>
            </a:pPr>
            <a:r>
              <a:rPr lang="en-IE" dirty="0"/>
              <a:t>Defined as  “</a:t>
            </a:r>
            <a:r>
              <a:rPr lang="en-IE" b="1" dirty="0"/>
              <a:t>Authorised Health Professionals by the EU”</a:t>
            </a:r>
            <a:endParaRPr lang="en-IE" dirty="0"/>
          </a:p>
          <a:p>
            <a:pPr marL="342900" indent="-342900">
              <a:buFont typeface="Arial" pitchFamily="34" charset="0"/>
              <a:buChar char="•"/>
            </a:pPr>
            <a:endParaRPr lang="en-IE" dirty="0">
              <a:solidFill>
                <a:schemeClr val="bg1"/>
              </a:solidFill>
            </a:endParaRPr>
          </a:p>
        </p:txBody>
      </p:sp>
      <p:sp>
        <p:nvSpPr>
          <p:cNvPr id="4" name="Footer Placeholder 3"/>
          <p:cNvSpPr>
            <a:spLocks noGrp="1"/>
          </p:cNvSpPr>
          <p:nvPr>
            <p:ph type="ftr" sz="quarter" idx="11"/>
          </p:nvPr>
        </p:nvSpPr>
        <p:spPr/>
        <p:txBody>
          <a:bodyPr/>
          <a:lstStyle/>
          <a:p>
            <a:endParaRPr lang="en-IE"/>
          </a:p>
        </p:txBody>
      </p:sp>
    </p:spTree>
    <p:extLst>
      <p:ext uri="{BB962C8B-B14F-4D97-AF65-F5344CB8AC3E}">
        <p14:creationId xmlns:p14="http://schemas.microsoft.com/office/powerpoint/2010/main" xmlns="" val="393834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52128"/>
          </a:xfrm>
        </p:spPr>
        <p:txBody>
          <a:bodyPr/>
          <a:lstStyle/>
          <a:p>
            <a:pPr algn="ctr"/>
            <a:r>
              <a:rPr lang="en-IE" sz="3600" dirty="0" smtClean="0">
                <a:solidFill>
                  <a:schemeClr val="tx1"/>
                </a:solidFill>
              </a:rPr>
              <a:t/>
            </a:r>
            <a:br>
              <a:rPr lang="en-IE" sz="3600" dirty="0" smtClean="0">
                <a:solidFill>
                  <a:schemeClr val="tx1"/>
                </a:solidFill>
              </a:rPr>
            </a:br>
            <a:r>
              <a:rPr lang="en-IE" sz="3600" dirty="0" smtClean="0">
                <a:solidFill>
                  <a:schemeClr val="tx1"/>
                </a:solidFill>
              </a:rPr>
              <a:t/>
            </a:r>
            <a:br>
              <a:rPr lang="en-IE" sz="3600" dirty="0" smtClean="0">
                <a:solidFill>
                  <a:schemeClr val="tx1"/>
                </a:solidFill>
              </a:rPr>
            </a:br>
            <a:r>
              <a:rPr lang="en-IE" sz="3600" dirty="0" smtClean="0">
                <a:solidFill>
                  <a:schemeClr val="tx1"/>
                </a:solidFill>
              </a:rPr>
              <a:t/>
            </a:r>
            <a:br>
              <a:rPr lang="en-IE" sz="3600" dirty="0" smtClean="0">
                <a:solidFill>
                  <a:schemeClr val="tx1"/>
                </a:solidFill>
              </a:rPr>
            </a:br>
            <a:r>
              <a:rPr lang="en-IE" sz="3600" dirty="0" smtClean="0">
                <a:solidFill>
                  <a:schemeClr val="tx1"/>
                </a:solidFill>
              </a:rPr>
              <a:t>Strong EU Demand for Treatments</a:t>
            </a:r>
            <a:endParaRPr lang="en-US" dirty="0"/>
          </a:p>
        </p:txBody>
      </p:sp>
      <p:sp>
        <p:nvSpPr>
          <p:cNvPr id="3" name="Content Placeholder 2"/>
          <p:cNvSpPr>
            <a:spLocks noGrp="1"/>
          </p:cNvSpPr>
          <p:nvPr>
            <p:ph idx="1"/>
          </p:nvPr>
        </p:nvSpPr>
        <p:spPr>
          <a:xfrm>
            <a:off x="395536" y="1628799"/>
            <a:ext cx="8229600" cy="4824537"/>
          </a:xfrm>
        </p:spPr>
        <p:txBody>
          <a:bodyPr/>
          <a:lstStyle/>
          <a:p>
            <a:r>
              <a:rPr lang="en-US" dirty="0" smtClean="0"/>
              <a:t>In Ireland, the UK and the English speaking world </a:t>
            </a:r>
            <a:r>
              <a:rPr lang="en-US" strike="sngStrike" dirty="0" smtClean="0"/>
              <a:t>.</a:t>
            </a:r>
            <a:r>
              <a:rPr lang="en-US" dirty="0" err="1" smtClean="0"/>
              <a:t>CAMbrella</a:t>
            </a:r>
            <a:r>
              <a:rPr lang="en-US" dirty="0" smtClean="0"/>
              <a:t> (2012), </a:t>
            </a:r>
            <a:r>
              <a:rPr lang="en-US" strike="sngStrike" dirty="0" smtClean="0"/>
              <a:t>  </a:t>
            </a:r>
            <a:r>
              <a:rPr lang="en-US" dirty="0" smtClean="0"/>
              <a:t> This is reflected in a similar steady and constant demand reported across the EU Ernst &amp; White (2000), WHO(2005), DOHC (2002), DOHC (2005). CAMbrella (2012</a:t>
            </a:r>
            <a:r>
              <a:rPr lang="en-US" dirty="0"/>
              <a:t>)</a:t>
            </a:r>
            <a:r>
              <a:rPr lang="en-IE" dirty="0" smtClean="0"/>
              <a:t> </a:t>
            </a:r>
            <a:endParaRPr lang="en-US" dirty="0" smtClean="0"/>
          </a:p>
          <a:p>
            <a:endParaRPr lang="en-US" dirty="0"/>
          </a:p>
        </p:txBody>
      </p:sp>
      <p:pic>
        <p:nvPicPr>
          <p:cNvPr id="2050" name="Picture 2" descr="C:\Users\B\AppData\Local\Microsoft\Windows\INetCache\IE\S46RONZP\442px-Flag-map_of_the_European_Union_(1973-1981).svg[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91880" y="3933055"/>
            <a:ext cx="2520280" cy="234868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Footer Placeholder 3"/>
          <p:cNvSpPr>
            <a:spLocks noGrp="1"/>
          </p:cNvSpPr>
          <p:nvPr>
            <p:ph type="ftr" sz="quarter" idx="11"/>
          </p:nvPr>
        </p:nvSpPr>
        <p:spPr/>
        <p:txBody>
          <a:bodyPr/>
          <a:lstStyle/>
          <a:p>
            <a:endParaRPr lang="en-IE"/>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1124744"/>
            <a:ext cx="7772400" cy="1554448"/>
          </a:xfrm>
        </p:spPr>
        <p:txBody>
          <a:bodyPr/>
          <a:lstStyle/>
          <a:p>
            <a:r>
              <a:rPr lang="en-IE" sz="4400" dirty="0" smtClean="0"/>
              <a:t/>
            </a:r>
            <a:br>
              <a:rPr lang="en-IE" sz="4400" dirty="0" smtClean="0"/>
            </a:br>
            <a:r>
              <a:rPr lang="en-IE" sz="4400" dirty="0"/>
              <a:t/>
            </a:r>
            <a:br>
              <a:rPr lang="en-IE" sz="4400" dirty="0"/>
            </a:br>
            <a:r>
              <a:rPr lang="en-IE" sz="4400" dirty="0" smtClean="0"/>
              <a:t/>
            </a:r>
            <a:br>
              <a:rPr lang="en-IE" sz="4400" dirty="0" smtClean="0"/>
            </a:br>
            <a:r>
              <a:rPr lang="en-IE" sz="4400" dirty="0"/>
              <a:t/>
            </a:r>
            <a:br>
              <a:rPr lang="en-IE" sz="4400" dirty="0"/>
            </a:br>
            <a:r>
              <a:rPr lang="en-IE" sz="4400" dirty="0" smtClean="0">
                <a:solidFill>
                  <a:schemeClr val="tx1"/>
                </a:solidFill>
              </a:rPr>
              <a:t>Voluntary Self Regulation does </a:t>
            </a:r>
            <a:br>
              <a:rPr lang="en-IE" sz="4400" dirty="0" smtClean="0">
                <a:solidFill>
                  <a:schemeClr val="tx1"/>
                </a:solidFill>
              </a:rPr>
            </a:br>
            <a:r>
              <a:rPr lang="en-IE" sz="4400" dirty="0" smtClean="0">
                <a:solidFill>
                  <a:schemeClr val="tx1"/>
                </a:solidFill>
              </a:rPr>
              <a:t>not </a:t>
            </a:r>
            <a:r>
              <a:rPr lang="en-IE" sz="4400" dirty="0">
                <a:solidFill>
                  <a:schemeClr val="tx1"/>
                </a:solidFill>
              </a:rPr>
              <a:t>provide </a:t>
            </a:r>
          </a:p>
        </p:txBody>
      </p:sp>
      <p:sp>
        <p:nvSpPr>
          <p:cNvPr id="3" name="Text Placeholder 2"/>
          <p:cNvSpPr>
            <a:spLocks noGrp="1"/>
          </p:cNvSpPr>
          <p:nvPr>
            <p:ph type="body" idx="1"/>
          </p:nvPr>
        </p:nvSpPr>
        <p:spPr>
          <a:xfrm>
            <a:off x="530352" y="2704664"/>
            <a:ext cx="7772400" cy="2740560"/>
          </a:xfrm>
        </p:spPr>
        <p:txBody>
          <a:bodyPr/>
          <a:lstStyle/>
          <a:p>
            <a:pPr marL="342900" indent="-342900">
              <a:buFont typeface="Arial" pitchFamily="34" charset="0"/>
              <a:buChar char="•"/>
            </a:pPr>
            <a:r>
              <a:rPr lang="en-IE" dirty="0" smtClean="0"/>
              <a:t>National </a:t>
            </a:r>
            <a:r>
              <a:rPr lang="en-IE" dirty="0"/>
              <a:t>register of practitioners</a:t>
            </a:r>
          </a:p>
          <a:p>
            <a:pPr marL="342900" indent="-342900">
              <a:buFont typeface="Arial" pitchFamily="34" charset="0"/>
              <a:buChar char="•"/>
            </a:pPr>
            <a:r>
              <a:rPr lang="en-IE" dirty="0"/>
              <a:t>Protection of title, </a:t>
            </a:r>
          </a:p>
          <a:p>
            <a:pPr marL="342900" indent="-342900">
              <a:buFont typeface="Arial" pitchFamily="34" charset="0"/>
              <a:buChar char="•"/>
            </a:pPr>
            <a:r>
              <a:rPr lang="en-IE" dirty="0"/>
              <a:t>Inclusion in wider healthcare sector (planning, budgets, delivery)</a:t>
            </a:r>
          </a:p>
          <a:p>
            <a:pPr marL="342900" indent="-342900">
              <a:buFont typeface="Arial" pitchFamily="34" charset="0"/>
              <a:buChar char="•"/>
            </a:pPr>
            <a:r>
              <a:rPr lang="en-IE" dirty="0"/>
              <a:t>Exclusion from taxation of treatments.</a:t>
            </a:r>
          </a:p>
          <a:p>
            <a:pPr marL="342900" indent="-342900">
              <a:buFont typeface="Arial" pitchFamily="34" charset="0"/>
              <a:buChar char="•"/>
            </a:pPr>
            <a:endParaRPr lang="en-IE" dirty="0">
              <a:solidFill>
                <a:schemeClr val="bg1"/>
              </a:solidFill>
            </a:endParaRPr>
          </a:p>
        </p:txBody>
      </p:sp>
      <p:sp>
        <p:nvSpPr>
          <p:cNvPr id="4" name="Footer Placeholder 3"/>
          <p:cNvSpPr>
            <a:spLocks noGrp="1"/>
          </p:cNvSpPr>
          <p:nvPr>
            <p:ph type="ftr" sz="quarter" idx="11"/>
          </p:nvPr>
        </p:nvSpPr>
        <p:spPr/>
        <p:txBody>
          <a:bodyPr/>
          <a:lstStyle/>
          <a:p>
            <a:endParaRPr lang="en-IE"/>
          </a:p>
        </p:txBody>
      </p:sp>
    </p:spTree>
    <p:extLst>
      <p:ext uri="{BB962C8B-B14F-4D97-AF65-F5344CB8AC3E}">
        <p14:creationId xmlns:p14="http://schemas.microsoft.com/office/powerpoint/2010/main" xmlns="" val="10831995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764704"/>
            <a:ext cx="7772400" cy="1914488"/>
          </a:xfrm>
        </p:spPr>
        <p:txBody>
          <a:bodyPr/>
          <a:lstStyle/>
          <a:p>
            <a:pPr algn="ctr"/>
            <a:r>
              <a:rPr lang="en-IE" sz="4400" dirty="0" smtClean="0">
                <a:solidFill>
                  <a:schemeClr val="tx1"/>
                </a:solidFill>
                <a:effectLst/>
              </a:rPr>
              <a:t>Best </a:t>
            </a:r>
            <a:r>
              <a:rPr lang="en-IE" sz="4400" dirty="0">
                <a:solidFill>
                  <a:schemeClr val="tx1"/>
                </a:solidFill>
                <a:effectLst/>
              </a:rPr>
              <a:t>of both worlds </a:t>
            </a:r>
            <a:br>
              <a:rPr lang="en-IE" sz="4400" dirty="0">
                <a:solidFill>
                  <a:schemeClr val="tx1"/>
                </a:solidFill>
                <a:effectLst/>
              </a:rPr>
            </a:br>
            <a:r>
              <a:rPr lang="en-IE" sz="4400" dirty="0" smtClean="0">
                <a:solidFill>
                  <a:schemeClr val="tx1"/>
                </a:solidFill>
                <a:effectLst/>
              </a:rPr>
              <a:t>the </a:t>
            </a:r>
            <a:r>
              <a:rPr lang="en-IE" sz="4400" dirty="0">
                <a:solidFill>
                  <a:schemeClr val="tx1"/>
                </a:solidFill>
                <a:effectLst/>
              </a:rPr>
              <a:t>big C</a:t>
            </a:r>
            <a:br>
              <a:rPr lang="en-IE" sz="4400" dirty="0">
                <a:solidFill>
                  <a:schemeClr val="tx1"/>
                </a:solidFill>
                <a:effectLst/>
              </a:rPr>
            </a:br>
            <a:endParaRPr lang="en-IE" sz="4400" dirty="0">
              <a:solidFill>
                <a:schemeClr val="tx1"/>
              </a:solidFill>
            </a:endParaRPr>
          </a:p>
        </p:txBody>
      </p:sp>
      <p:sp>
        <p:nvSpPr>
          <p:cNvPr id="3" name="Text Placeholder 2"/>
          <p:cNvSpPr>
            <a:spLocks noGrp="1"/>
          </p:cNvSpPr>
          <p:nvPr>
            <p:ph type="body" idx="1"/>
          </p:nvPr>
        </p:nvSpPr>
        <p:spPr>
          <a:xfrm>
            <a:off x="530352" y="2704664"/>
            <a:ext cx="7772400" cy="3316624"/>
          </a:xfrm>
        </p:spPr>
        <p:txBody>
          <a:bodyPr/>
          <a:lstStyle/>
          <a:p>
            <a:pPr algn="ctr"/>
            <a:r>
              <a:rPr lang="en-IE" sz="4400" dirty="0" smtClean="0"/>
              <a:t>CROMPROMISE</a:t>
            </a:r>
          </a:p>
          <a:p>
            <a:pPr algn="ctr"/>
            <a:endParaRPr lang="en-IE" sz="4400" dirty="0">
              <a:solidFill>
                <a:schemeClr val="bg1"/>
              </a:solidFill>
            </a:endParaRPr>
          </a:p>
        </p:txBody>
      </p:sp>
      <p:pic>
        <p:nvPicPr>
          <p:cNvPr id="1026" name="Picture 2" descr="C:\Users\B. Ward\Desktop\hand shake imagesCA0MJ3CL.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43808" y="3933056"/>
            <a:ext cx="3257550" cy="140017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Footer Placeholder 3"/>
          <p:cNvSpPr>
            <a:spLocks noGrp="1"/>
          </p:cNvSpPr>
          <p:nvPr>
            <p:ph type="ftr" sz="quarter" idx="11"/>
          </p:nvPr>
        </p:nvSpPr>
        <p:spPr/>
        <p:txBody>
          <a:bodyPr/>
          <a:lstStyle/>
          <a:p>
            <a:endParaRPr lang="en-IE"/>
          </a:p>
        </p:txBody>
      </p:sp>
    </p:spTree>
    <p:extLst>
      <p:ext uri="{BB962C8B-B14F-4D97-AF65-F5344CB8AC3E}">
        <p14:creationId xmlns:p14="http://schemas.microsoft.com/office/powerpoint/2010/main" xmlns="" val="11502615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764704"/>
            <a:ext cx="7772400" cy="1296144"/>
          </a:xfrm>
        </p:spPr>
        <p:txBody>
          <a:bodyPr/>
          <a:lstStyle/>
          <a:p>
            <a:pPr algn="ctr"/>
            <a:r>
              <a:rPr lang="en-IE" sz="3600" dirty="0" smtClean="0">
                <a:solidFill>
                  <a:schemeClr val="tx1"/>
                </a:solidFill>
              </a:rPr>
              <a:t>Progressive Voluntary Regulatory Model</a:t>
            </a:r>
            <a:endParaRPr lang="en-IE" sz="3600" dirty="0">
              <a:solidFill>
                <a:schemeClr val="tx1"/>
              </a:solidFill>
            </a:endParaRPr>
          </a:p>
        </p:txBody>
      </p:sp>
      <p:sp>
        <p:nvSpPr>
          <p:cNvPr id="3" name="Text Placeholder 2"/>
          <p:cNvSpPr>
            <a:spLocks noGrp="1"/>
          </p:cNvSpPr>
          <p:nvPr>
            <p:ph type="body" idx="1"/>
          </p:nvPr>
        </p:nvSpPr>
        <p:spPr>
          <a:xfrm>
            <a:off x="530352" y="2204864"/>
            <a:ext cx="7772400" cy="4536504"/>
          </a:xfrm>
        </p:spPr>
        <p:txBody>
          <a:bodyPr/>
          <a:lstStyle/>
          <a:p>
            <a:pPr marL="342900" indent="-342900">
              <a:buFont typeface="Arial" pitchFamily="34" charset="0"/>
              <a:buChar char="•"/>
            </a:pPr>
            <a:r>
              <a:rPr lang="en-IE" b="1" dirty="0" smtClean="0">
                <a:solidFill>
                  <a:schemeClr val="accent2"/>
                </a:solidFill>
              </a:rPr>
              <a:t>	</a:t>
            </a:r>
            <a:r>
              <a:rPr lang="en-IE" dirty="0" smtClean="0"/>
              <a:t>“</a:t>
            </a:r>
            <a:r>
              <a:rPr lang="en-IE" dirty="0"/>
              <a:t>L</a:t>
            </a:r>
            <a:r>
              <a:rPr lang="en-IE" dirty="0" smtClean="0"/>
              <a:t>ight touch” </a:t>
            </a:r>
            <a:r>
              <a:rPr lang="en-IE" dirty="0"/>
              <a:t>regulation, </a:t>
            </a:r>
            <a:endParaRPr lang="en-IE" dirty="0" smtClean="0"/>
          </a:p>
          <a:p>
            <a:pPr marL="342900" indent="-342900">
              <a:buFont typeface="Arial" pitchFamily="34" charset="0"/>
              <a:buChar char="•"/>
            </a:pPr>
            <a:r>
              <a:rPr lang="en-IE" dirty="0" smtClean="0"/>
              <a:t>	Self </a:t>
            </a:r>
            <a:r>
              <a:rPr lang="en-IE" dirty="0"/>
              <a:t>funded by the professions, </a:t>
            </a:r>
          </a:p>
          <a:p>
            <a:pPr marL="342900" indent="-342900">
              <a:buFont typeface="Arial" pitchFamily="34" charset="0"/>
              <a:buChar char="•"/>
            </a:pPr>
            <a:r>
              <a:rPr lang="en-IE" dirty="0" smtClean="0"/>
              <a:t>	No </a:t>
            </a:r>
            <a:r>
              <a:rPr lang="en-IE" dirty="0"/>
              <a:t>financial pressure on budgets, and would </a:t>
            </a:r>
            <a:r>
              <a:rPr lang="en-IE" dirty="0" smtClean="0"/>
              <a:t>provide</a:t>
            </a:r>
          </a:p>
          <a:p>
            <a:pPr marL="342900" indent="-342900">
              <a:buFont typeface="Arial" pitchFamily="34" charset="0"/>
              <a:buChar char="•"/>
            </a:pPr>
            <a:r>
              <a:rPr lang="en-IE" dirty="0" smtClean="0"/>
              <a:t>	National Register </a:t>
            </a:r>
            <a:r>
              <a:rPr lang="en-IE" dirty="0"/>
              <a:t>of practitioners.</a:t>
            </a:r>
          </a:p>
          <a:p>
            <a:pPr marL="342900" indent="-342900">
              <a:buFont typeface="Arial" pitchFamily="34" charset="0"/>
              <a:buChar char="•"/>
            </a:pPr>
            <a:r>
              <a:rPr lang="en-IE" dirty="0"/>
              <a:t>	Protection of Title	</a:t>
            </a:r>
          </a:p>
          <a:p>
            <a:pPr marL="342900" indent="-342900">
              <a:buFont typeface="Arial" pitchFamily="34" charset="0"/>
              <a:buChar char="•"/>
            </a:pPr>
            <a:r>
              <a:rPr lang="en-IE" dirty="0"/>
              <a:t>	Access to government healthcare programmes</a:t>
            </a:r>
          </a:p>
          <a:p>
            <a:pPr marL="342900" indent="-342900">
              <a:buFont typeface="Arial" pitchFamily="34" charset="0"/>
              <a:buChar char="•"/>
            </a:pPr>
            <a:r>
              <a:rPr lang="en-IE" dirty="0"/>
              <a:t>	Academic  validation of training courses </a:t>
            </a:r>
            <a:endParaRPr lang="en-IE" dirty="0" smtClean="0"/>
          </a:p>
          <a:p>
            <a:pPr marL="342900" indent="-342900">
              <a:buFont typeface="Arial" pitchFamily="34" charset="0"/>
              <a:buChar char="•"/>
            </a:pPr>
            <a:r>
              <a:rPr lang="en-IE" dirty="0"/>
              <a:t> </a:t>
            </a:r>
            <a:r>
              <a:rPr lang="en-IE" dirty="0" smtClean="0"/>
              <a:t>            in higher education.</a:t>
            </a:r>
          </a:p>
          <a:p>
            <a:pPr marL="982663" lvl="1" indent="-342900">
              <a:buFont typeface="Arial" pitchFamily="34" charset="0"/>
              <a:buChar char="•"/>
            </a:pPr>
            <a:r>
              <a:rPr lang="en-IE" sz="2400" dirty="0" smtClean="0">
                <a:solidFill>
                  <a:schemeClr val="tx1"/>
                </a:solidFill>
              </a:rPr>
              <a:t>Designation as EU authorised health professionals.</a:t>
            </a:r>
            <a:endParaRPr lang="en-IE" sz="2400" dirty="0">
              <a:solidFill>
                <a:schemeClr val="tx1"/>
              </a:solidFill>
            </a:endParaRPr>
          </a:p>
          <a:p>
            <a:pPr marL="342900" indent="-342900">
              <a:buFont typeface="Arial" pitchFamily="34" charset="0"/>
              <a:buChar char="•"/>
            </a:pPr>
            <a:endParaRPr lang="en-IE" b="1" dirty="0" smtClean="0">
              <a:solidFill>
                <a:schemeClr val="accent2"/>
              </a:solidFill>
            </a:endParaRPr>
          </a:p>
          <a:p>
            <a:r>
              <a:rPr lang="en-IE" dirty="0" smtClean="0">
                <a:solidFill>
                  <a:schemeClr val="bg1"/>
                </a:solidFill>
              </a:rPr>
              <a:t> </a:t>
            </a:r>
            <a:r>
              <a:rPr lang="en-IE" dirty="0">
                <a:solidFill>
                  <a:schemeClr val="bg1"/>
                </a:solidFill>
              </a:rPr>
              <a:t>–</a:t>
            </a:r>
          </a:p>
          <a:p>
            <a:endParaRPr lang="en-IE" dirty="0"/>
          </a:p>
        </p:txBody>
      </p:sp>
      <p:sp>
        <p:nvSpPr>
          <p:cNvPr id="4" name="Footer Placeholder 3"/>
          <p:cNvSpPr>
            <a:spLocks noGrp="1"/>
          </p:cNvSpPr>
          <p:nvPr>
            <p:ph type="ftr" sz="quarter" idx="11"/>
          </p:nvPr>
        </p:nvSpPr>
        <p:spPr/>
        <p:txBody>
          <a:bodyPr/>
          <a:lstStyle/>
          <a:p>
            <a:endParaRPr lang="en-IE"/>
          </a:p>
        </p:txBody>
      </p:sp>
    </p:spTree>
    <p:extLst>
      <p:ext uri="{BB962C8B-B14F-4D97-AF65-F5344CB8AC3E}">
        <p14:creationId xmlns:p14="http://schemas.microsoft.com/office/powerpoint/2010/main" xmlns="" val="15150612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1052736"/>
            <a:ext cx="7772400" cy="1008112"/>
          </a:xfrm>
        </p:spPr>
        <p:txBody>
          <a:bodyPr/>
          <a:lstStyle/>
          <a:p>
            <a:pPr algn="ctr"/>
            <a:r>
              <a:rPr lang="en-IE" dirty="0" smtClean="0">
                <a:solidFill>
                  <a:schemeClr val="tx1"/>
                </a:solidFill>
              </a:rPr>
              <a:t>Suppor</a:t>
            </a:r>
            <a:r>
              <a:rPr lang="en-IE" sz="5400" dirty="0" smtClean="0">
                <a:solidFill>
                  <a:schemeClr val="tx1"/>
                </a:solidFill>
              </a:rPr>
              <a:t>t</a:t>
            </a:r>
            <a:r>
              <a:rPr lang="en-IE" sz="4400" dirty="0" smtClean="0">
                <a:solidFill>
                  <a:schemeClr val="tx1"/>
                </a:solidFill>
              </a:rPr>
              <a:t> our national efforts</a:t>
            </a:r>
            <a:endParaRPr lang="en-IE" sz="4400" dirty="0">
              <a:solidFill>
                <a:schemeClr val="tx1"/>
              </a:solidFill>
            </a:endParaRPr>
          </a:p>
        </p:txBody>
      </p:sp>
      <p:sp>
        <p:nvSpPr>
          <p:cNvPr id="3" name="Text Placeholder 2"/>
          <p:cNvSpPr>
            <a:spLocks noGrp="1"/>
          </p:cNvSpPr>
          <p:nvPr>
            <p:ph type="body" idx="1"/>
          </p:nvPr>
        </p:nvSpPr>
        <p:spPr>
          <a:xfrm>
            <a:off x="530352" y="2348880"/>
            <a:ext cx="7772400" cy="3960440"/>
          </a:xfrm>
        </p:spPr>
        <p:txBody>
          <a:bodyPr/>
          <a:lstStyle/>
          <a:p>
            <a:pPr fontAlgn="auto">
              <a:spcBef>
                <a:spcPts val="0"/>
              </a:spcBef>
              <a:spcAft>
                <a:spcPts val="0"/>
              </a:spcAft>
              <a:buClrTx/>
              <a:buSzTx/>
              <a:defRPr/>
            </a:pPr>
            <a:r>
              <a:rPr lang="en-IE" sz="2400" dirty="0" smtClean="0"/>
              <a:t>PEFOT member countries need the </a:t>
            </a:r>
            <a:r>
              <a:rPr lang="en-IE" sz="2400" b="1" dirty="0"/>
              <a:t>active support </a:t>
            </a:r>
            <a:r>
              <a:rPr lang="en-IE" sz="2400" dirty="0"/>
              <a:t>of </a:t>
            </a:r>
            <a:r>
              <a:rPr lang="en-IE" sz="2400" dirty="0" smtClean="0"/>
              <a:t>the federation. Activate PEFOTS policies to support members regulatory efforts.</a:t>
            </a:r>
            <a:endParaRPr lang="en-IE" b="1" dirty="0"/>
          </a:p>
          <a:p>
            <a:endParaRPr lang="en-IE" dirty="0"/>
          </a:p>
        </p:txBody>
      </p:sp>
      <p:pic>
        <p:nvPicPr>
          <p:cNvPr id="2050" name="Picture 2" descr="C:\Users\B. Ward\Desktop\hands union imagesCA4J097Q.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43808" y="3645024"/>
            <a:ext cx="2286000" cy="19812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Footer Placeholder 3"/>
          <p:cNvSpPr>
            <a:spLocks noGrp="1"/>
          </p:cNvSpPr>
          <p:nvPr>
            <p:ph type="ftr" sz="quarter" idx="11"/>
          </p:nvPr>
        </p:nvSpPr>
        <p:spPr/>
        <p:txBody>
          <a:bodyPr/>
          <a:lstStyle/>
          <a:p>
            <a:endParaRPr lang="en-IE"/>
          </a:p>
        </p:txBody>
      </p:sp>
    </p:spTree>
    <p:extLst>
      <p:ext uri="{BB962C8B-B14F-4D97-AF65-F5344CB8AC3E}">
        <p14:creationId xmlns:p14="http://schemas.microsoft.com/office/powerpoint/2010/main" xmlns="" val="29634767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764704"/>
            <a:ext cx="7772400" cy="2592288"/>
          </a:xfrm>
        </p:spPr>
        <p:txBody>
          <a:bodyPr/>
          <a:lstStyle/>
          <a:p>
            <a:pPr algn="ctr"/>
            <a:r>
              <a:rPr lang="en-IE" sz="4400" dirty="0" smtClean="0">
                <a:solidFill>
                  <a:schemeClr val="tx1"/>
                </a:solidFill>
              </a:rPr>
              <a:t>PEFOTS</a:t>
            </a:r>
            <a:br>
              <a:rPr lang="en-IE" sz="4400" dirty="0" smtClean="0">
                <a:solidFill>
                  <a:schemeClr val="tx1"/>
                </a:solidFill>
              </a:rPr>
            </a:br>
            <a:r>
              <a:rPr lang="en-IE" sz="4400" dirty="0" smtClean="0">
                <a:solidFill>
                  <a:schemeClr val="tx1"/>
                </a:solidFill>
              </a:rPr>
              <a:t>Pan European Federation of TCM Societies</a:t>
            </a:r>
            <a:endParaRPr lang="en-IE" sz="4400" dirty="0">
              <a:solidFill>
                <a:schemeClr val="tx1"/>
              </a:solidFill>
            </a:endParaRPr>
          </a:p>
        </p:txBody>
      </p:sp>
      <p:sp>
        <p:nvSpPr>
          <p:cNvPr id="3" name="Text Placeholder 2"/>
          <p:cNvSpPr>
            <a:spLocks noGrp="1"/>
          </p:cNvSpPr>
          <p:nvPr>
            <p:ph type="body" idx="1"/>
          </p:nvPr>
        </p:nvSpPr>
        <p:spPr>
          <a:xfrm>
            <a:off x="530352" y="3501008"/>
            <a:ext cx="7772400" cy="2880320"/>
          </a:xfrm>
        </p:spPr>
        <p:txBody>
          <a:bodyPr/>
          <a:lstStyle/>
          <a:p>
            <a:r>
              <a:rPr lang="en-IE" dirty="0" smtClean="0"/>
              <a:t>Through an active representative organisation like PEFOTS we can all help each other in our national battles.</a:t>
            </a:r>
          </a:p>
          <a:p>
            <a:endParaRPr lang="en-IE" dirty="0" smtClean="0">
              <a:solidFill>
                <a:schemeClr val="bg1"/>
              </a:solidFill>
            </a:endParaRPr>
          </a:p>
          <a:p>
            <a:endParaRPr lang="en-IE" dirty="0" smtClean="0">
              <a:solidFill>
                <a:schemeClr val="bg1"/>
              </a:solidFill>
            </a:endParaRPr>
          </a:p>
          <a:p>
            <a:endParaRPr lang="en-IE" dirty="0">
              <a:solidFill>
                <a:schemeClr val="bg1"/>
              </a:solidFill>
            </a:endParaRPr>
          </a:p>
        </p:txBody>
      </p:sp>
      <p:pic>
        <p:nvPicPr>
          <p:cNvPr id="1026" name="Picture 2" descr="C:\Users\B. Ward\Desktop\pefotsimagesCAGQO06R.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19872" y="4392034"/>
            <a:ext cx="1872208" cy="187220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Footer Placeholder 3"/>
          <p:cNvSpPr>
            <a:spLocks noGrp="1"/>
          </p:cNvSpPr>
          <p:nvPr>
            <p:ph type="ftr" sz="quarter" idx="11"/>
          </p:nvPr>
        </p:nvSpPr>
        <p:spPr/>
        <p:txBody>
          <a:bodyPr/>
          <a:lstStyle/>
          <a:p>
            <a:endParaRPr lang="en-IE"/>
          </a:p>
        </p:txBody>
      </p:sp>
    </p:spTree>
    <p:extLst>
      <p:ext uri="{BB962C8B-B14F-4D97-AF65-F5344CB8AC3E}">
        <p14:creationId xmlns:p14="http://schemas.microsoft.com/office/powerpoint/2010/main" xmlns="" val="41258466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0352" y="3429000"/>
            <a:ext cx="7772400" cy="3240360"/>
          </a:xfrm>
        </p:spPr>
        <p:txBody>
          <a:bodyPr/>
          <a:lstStyle/>
          <a:p>
            <a:r>
              <a:rPr lang="en-IE" dirty="0" smtClean="0"/>
              <a:t>Bernadette Ward, PhD, Education) Dublin City University. </a:t>
            </a:r>
            <a:r>
              <a:rPr lang="en-IE" dirty="0" err="1" smtClean="0"/>
              <a:t>Irl</a:t>
            </a:r>
            <a:r>
              <a:rPr lang="en-IE" dirty="0" smtClean="0"/>
              <a:t> MSc, (Traditional Chinese Medicine) Middlesex University, UK </a:t>
            </a:r>
            <a:r>
              <a:rPr lang="en-IE" dirty="0" err="1" smtClean="0"/>
              <a:t>Lic</a:t>
            </a:r>
            <a:r>
              <a:rPr lang="en-IE" dirty="0" smtClean="0"/>
              <a:t>. Ac, Dip Herbs, (AFI  -  Nanjing University)</a:t>
            </a:r>
          </a:p>
          <a:p>
            <a:r>
              <a:rPr lang="en-IE" dirty="0" smtClean="0"/>
              <a:t>Vice President PEFOTS. Chair, PEFOTS Education Committee.</a:t>
            </a:r>
          </a:p>
          <a:p>
            <a:r>
              <a:rPr lang="en-IE" dirty="0" smtClean="0"/>
              <a:t>Email: </a:t>
            </a:r>
            <a:r>
              <a:rPr lang="en-IE" dirty="0" smtClean="0">
                <a:hlinkClick r:id="rId3"/>
              </a:rPr>
              <a:t>bwardafi@hotmail.com</a:t>
            </a:r>
            <a:endParaRPr lang="en-IE" dirty="0" smtClean="0"/>
          </a:p>
          <a:p>
            <a:r>
              <a:rPr lang="en-IE" dirty="0" smtClean="0"/>
              <a:t>www.bernadetteward.com</a:t>
            </a:r>
          </a:p>
        </p:txBody>
      </p:sp>
      <p:pic>
        <p:nvPicPr>
          <p:cNvPr id="3074" name="Picture 2" descr="C:\Users\B. Ward\Desktop\Thank you handsuntitl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95736" y="1412776"/>
            <a:ext cx="3960439" cy="187220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Footer Placeholder 3"/>
          <p:cNvSpPr>
            <a:spLocks noGrp="1"/>
          </p:cNvSpPr>
          <p:nvPr>
            <p:ph type="ftr" sz="quarter" idx="11"/>
          </p:nvPr>
        </p:nvSpPr>
        <p:spPr/>
        <p:txBody>
          <a:bodyPr/>
          <a:lstStyle/>
          <a:p>
            <a:endParaRPr lang="en-IE"/>
          </a:p>
        </p:txBody>
      </p:sp>
    </p:spTree>
    <p:extLst>
      <p:ext uri="{BB962C8B-B14F-4D97-AF65-F5344CB8AC3E}">
        <p14:creationId xmlns:p14="http://schemas.microsoft.com/office/powerpoint/2010/main" xmlns="" val="3336041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851942"/>
          </a:xfrm>
        </p:spPr>
        <p:txBody>
          <a:bodyPr/>
          <a:lstStyle/>
          <a:p>
            <a:pPr algn="ctr"/>
            <a:r>
              <a:rPr lang="en-IE" sz="3600" dirty="0" smtClean="0">
                <a:solidFill>
                  <a:schemeClr val="tx1"/>
                </a:solidFill>
              </a:rPr>
              <a:t>Public Safety and Sector Discrimination</a:t>
            </a:r>
            <a:endParaRPr lang="en-US" sz="3600" dirty="0">
              <a:solidFill>
                <a:schemeClr val="tx1"/>
              </a:solidFill>
            </a:endParaRPr>
          </a:p>
        </p:txBody>
      </p:sp>
      <p:sp>
        <p:nvSpPr>
          <p:cNvPr id="3" name="Content Placeholder 2"/>
          <p:cNvSpPr>
            <a:spLocks noGrp="1"/>
          </p:cNvSpPr>
          <p:nvPr>
            <p:ph idx="1"/>
          </p:nvPr>
        </p:nvSpPr>
        <p:spPr>
          <a:xfrm>
            <a:off x="457200" y="1628801"/>
            <a:ext cx="8229600" cy="4695800"/>
          </a:xfrm>
        </p:spPr>
        <p:txBody>
          <a:bodyPr/>
          <a:lstStyle/>
          <a:p>
            <a:r>
              <a:rPr lang="en-US" dirty="0" smtClean="0"/>
              <a:t>The CAM</a:t>
            </a:r>
            <a:r>
              <a:rPr lang="en-US" strike="sngStrike" dirty="0" smtClean="0"/>
              <a:t>  </a:t>
            </a:r>
            <a:r>
              <a:rPr lang="en-US" dirty="0" smtClean="0"/>
              <a:t> sector in Ireland has no formal or legal status, no registration of therapists, or recognition of their qualifications, and no official oversight on their training and practice. This lack of recognition and professional status is replicated in the UK, EU and most of the western world.</a:t>
            </a:r>
          </a:p>
          <a:p>
            <a:endParaRPr lang="en-US" dirty="0"/>
          </a:p>
        </p:txBody>
      </p:sp>
      <p:pic>
        <p:nvPicPr>
          <p:cNvPr id="3074" name="Picture 2" descr="C:\Users\B\AppData\Local\Microsoft\Windows\INetCache\IE\OWO9O388\social-inclusion[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43808" y="4221088"/>
            <a:ext cx="4032448" cy="2285627"/>
          </a:xfrm>
          <a:prstGeom prst="rect">
            <a:avLst/>
          </a:prstGeom>
          <a:noFill/>
          <a:extLst>
            <a:ext uri="{909E8E84-426E-40DD-AFC4-6F175D3DCCD1}">
              <a14:hiddenFill xmlns:a14="http://schemas.microsoft.com/office/drawing/2010/main" xmlns="">
                <a:solidFill>
                  <a:srgbClr val="FFFFFF"/>
                </a:solidFill>
              </a14:hiddenFill>
            </a:ext>
          </a:extLst>
        </p:spPr>
      </p:pic>
      <p:sp>
        <p:nvSpPr>
          <p:cNvPr id="4" name="Footer Placeholder 3"/>
          <p:cNvSpPr>
            <a:spLocks noGrp="1"/>
          </p:cNvSpPr>
          <p:nvPr>
            <p:ph type="ftr" sz="quarter" idx="11"/>
          </p:nvPr>
        </p:nvSpPr>
        <p:spPr/>
        <p:txBody>
          <a:bodyPr/>
          <a:lstStyle/>
          <a:p>
            <a:endParaRPr lang="en-IE"/>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851942"/>
          </a:xfrm>
        </p:spPr>
        <p:txBody>
          <a:bodyPr/>
          <a:lstStyle/>
          <a:p>
            <a:pPr algn="ctr"/>
            <a:r>
              <a:rPr lang="en-IE" sz="3600" dirty="0" smtClean="0">
                <a:solidFill>
                  <a:schemeClr val="tx1"/>
                </a:solidFill>
              </a:rPr>
              <a:t>No Regulation or Government support</a:t>
            </a:r>
            <a:endParaRPr lang="en-US" sz="3600" dirty="0">
              <a:solidFill>
                <a:schemeClr val="tx1"/>
              </a:solidFill>
            </a:endParaRPr>
          </a:p>
        </p:txBody>
      </p:sp>
      <p:sp>
        <p:nvSpPr>
          <p:cNvPr id="3" name="Content Placeholder 2"/>
          <p:cNvSpPr>
            <a:spLocks noGrp="1"/>
          </p:cNvSpPr>
          <p:nvPr>
            <p:ph idx="1"/>
          </p:nvPr>
        </p:nvSpPr>
        <p:spPr>
          <a:xfrm>
            <a:off x="457200" y="1700809"/>
            <a:ext cx="8229600" cy="4623792"/>
          </a:xfrm>
        </p:spPr>
        <p:txBody>
          <a:bodyPr/>
          <a:lstStyle/>
          <a:p>
            <a:r>
              <a:rPr lang="en-US" sz="2400" dirty="0" smtClean="0"/>
              <a:t>Despite consumer choice Acupuncture and CM in most of the EU remains unregulated and unsupported by successive governments</a:t>
            </a:r>
            <a:r>
              <a:rPr lang="en-IE" sz="2400" dirty="0" smtClean="0"/>
              <a:t> </a:t>
            </a:r>
            <a:r>
              <a:rPr lang="en-US" sz="2400" dirty="0" smtClean="0"/>
              <a:t>,</a:t>
            </a:r>
            <a:r>
              <a:rPr lang="en-US" sz="2400" strike="sngStrike" dirty="0" smtClean="0"/>
              <a:t>.</a:t>
            </a:r>
            <a:r>
              <a:rPr lang="en-US" sz="2400" dirty="0" smtClean="0"/>
              <a:t> Budd &amp; Mills (2000 Pg 8).</a:t>
            </a:r>
            <a:r>
              <a:rPr lang="en-US" sz="2400" strike="sngStrike" dirty="0" smtClean="0"/>
              <a:t>  </a:t>
            </a:r>
            <a:r>
              <a:rPr lang="en-US" sz="2400" dirty="0" smtClean="0"/>
              <a:t>  No national registers of adequately trained practitioners - citizens in Ireland and the EU must search for competent and safe practitioners</a:t>
            </a:r>
            <a:r>
              <a:rPr lang="en-IE" sz="2400" dirty="0" smtClean="0"/>
              <a:t> </a:t>
            </a:r>
            <a:r>
              <a:rPr lang="en-US" sz="2400" dirty="0" smtClean="0"/>
              <a:t>,</a:t>
            </a:r>
            <a:r>
              <a:rPr lang="en-US" sz="2400" strike="sngStrike" dirty="0" smtClean="0"/>
              <a:t>.</a:t>
            </a:r>
            <a:r>
              <a:rPr lang="en-US" sz="2400" dirty="0" smtClean="0"/>
              <a:t> </a:t>
            </a:r>
            <a:r>
              <a:rPr lang="en-US" sz="2400" dirty="0" err="1" smtClean="0"/>
              <a:t>CAMbrella</a:t>
            </a:r>
            <a:r>
              <a:rPr lang="en-US" sz="2400" dirty="0" smtClean="0"/>
              <a:t>(2012). </a:t>
            </a:r>
            <a:r>
              <a:rPr lang="en-US" sz="2400" strike="sngStrike" dirty="0" smtClean="0"/>
              <a:t>  </a:t>
            </a:r>
            <a:r>
              <a:rPr lang="en-US" sz="2400" dirty="0" smtClean="0"/>
              <a:t> </a:t>
            </a:r>
          </a:p>
          <a:p>
            <a:endParaRPr lang="en-US" dirty="0"/>
          </a:p>
        </p:txBody>
      </p:sp>
      <p:pic>
        <p:nvPicPr>
          <p:cNvPr id="4098" name="Picture 2" descr="C:\Users\B\AppData\Local\Microsoft\Windows\INetCache\IE\TMWB5AJZ\Yes[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58413" y="4365104"/>
            <a:ext cx="3519261" cy="1872208"/>
          </a:xfrm>
          <a:prstGeom prst="rect">
            <a:avLst/>
          </a:prstGeom>
          <a:noFill/>
          <a:extLst>
            <a:ext uri="{909E8E84-426E-40DD-AFC4-6F175D3DCCD1}">
              <a14:hiddenFill xmlns:a14="http://schemas.microsoft.com/office/drawing/2010/main" xmlns="">
                <a:solidFill>
                  <a:srgbClr val="FFFFFF"/>
                </a:solidFill>
              </a14:hiddenFill>
            </a:ext>
          </a:extLst>
        </p:spPr>
      </p:pic>
      <p:sp>
        <p:nvSpPr>
          <p:cNvPr id="5" name="Footer Placeholder 4"/>
          <p:cNvSpPr>
            <a:spLocks noGrp="1"/>
          </p:cNvSpPr>
          <p:nvPr>
            <p:ph type="ftr" sz="quarter" idx="11"/>
          </p:nvPr>
        </p:nvSpPr>
        <p:spPr/>
        <p:txBody>
          <a:bodyPr/>
          <a:lstStyle/>
          <a:p>
            <a:endParaRPr lang="en-IE"/>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80000"/>
                <a:satMod val="400000"/>
              </a:schemeClr>
            </a:gs>
            <a:gs pos="73000">
              <a:schemeClr val="bg1">
                <a:tint val="83000"/>
                <a:satMod val="320000"/>
              </a:schemeClr>
            </a:gs>
            <a:gs pos="99000">
              <a:schemeClr val="bg1">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923950"/>
          </a:xfrm>
        </p:spPr>
        <p:txBody>
          <a:bodyPr/>
          <a:lstStyle/>
          <a:p>
            <a:pPr algn="ctr"/>
            <a:r>
              <a:rPr lang="en-IE" sz="3600" dirty="0" smtClean="0">
                <a:solidFill>
                  <a:schemeClr val="tx1"/>
                </a:solidFill>
              </a:rPr>
              <a:t>EU has a “hands off”  approach </a:t>
            </a:r>
            <a:endParaRPr lang="en-US" sz="3600" dirty="0">
              <a:solidFill>
                <a:schemeClr val="tx1"/>
              </a:solidFill>
            </a:endParaRPr>
          </a:p>
        </p:txBody>
      </p:sp>
      <p:sp>
        <p:nvSpPr>
          <p:cNvPr id="3" name="Content Placeholder 2"/>
          <p:cNvSpPr>
            <a:spLocks noGrp="1"/>
          </p:cNvSpPr>
          <p:nvPr>
            <p:ph idx="1"/>
          </p:nvPr>
        </p:nvSpPr>
        <p:spPr>
          <a:xfrm>
            <a:off x="457200" y="1844825"/>
            <a:ext cx="8229600" cy="4479776"/>
          </a:xfrm>
        </p:spPr>
        <p:txBody>
          <a:bodyPr/>
          <a:lstStyle/>
          <a:p>
            <a:r>
              <a:rPr lang="en-US" dirty="0" smtClean="0"/>
              <a:t>NO EU guidance  to member states on possible structure or framework options for sector regulation and practice - noted in the </a:t>
            </a:r>
            <a:r>
              <a:rPr lang="en-US" dirty="0" err="1" smtClean="0"/>
              <a:t>CAMbrella</a:t>
            </a:r>
            <a:r>
              <a:rPr lang="en-US" dirty="0" smtClean="0"/>
              <a:t> Report to the EU (2012). </a:t>
            </a:r>
            <a:endParaRPr lang="en-US" dirty="0"/>
          </a:p>
        </p:txBody>
      </p:sp>
      <p:pic>
        <p:nvPicPr>
          <p:cNvPr id="5122" name="Picture 2" descr="C:\Users\B\AppData\Local\Microsoft\Windows\INetCache\IE\OWO9O388\Help_books.svg[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49230" y="3861048"/>
            <a:ext cx="2137420" cy="2137420"/>
          </a:xfrm>
          <a:prstGeom prst="rect">
            <a:avLst/>
          </a:prstGeom>
          <a:noFill/>
          <a:extLst>
            <a:ext uri="{909E8E84-426E-40DD-AFC4-6F175D3DCCD1}">
              <a14:hiddenFill xmlns:a14="http://schemas.microsoft.com/office/drawing/2010/main" xmlns="">
                <a:solidFill>
                  <a:srgbClr val="FFFFFF"/>
                </a:solidFill>
              </a14:hiddenFill>
            </a:ext>
          </a:extLst>
        </p:spPr>
      </p:pic>
      <p:pic>
        <p:nvPicPr>
          <p:cNvPr id="5123" name="Picture 3" descr="C:\Users\B\AppData\Local\Microsoft\Windows\INetCache\IE\TMWB5AJZ\European_flag_wavy[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36601" y="4005064"/>
            <a:ext cx="2304256" cy="172819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Footer Placeholder 3"/>
          <p:cNvSpPr>
            <a:spLocks noGrp="1"/>
          </p:cNvSpPr>
          <p:nvPr>
            <p:ph type="ftr" sz="quarter" idx="11"/>
          </p:nvPr>
        </p:nvSpPr>
        <p:spPr/>
        <p:txBody>
          <a:bodyPr/>
          <a:lstStyle/>
          <a:p>
            <a:endParaRPr lang="en-IE"/>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851942"/>
          </a:xfrm>
        </p:spPr>
        <p:txBody>
          <a:bodyPr/>
          <a:lstStyle/>
          <a:p>
            <a:pPr algn="ctr"/>
            <a:r>
              <a:rPr lang="en-IE" sz="3600" dirty="0" err="1" smtClean="0">
                <a:solidFill>
                  <a:schemeClr val="tx1"/>
                </a:solidFill>
              </a:rPr>
              <a:t>Eu</a:t>
            </a:r>
            <a:r>
              <a:rPr lang="en-IE" sz="3600" dirty="0" smtClean="0">
                <a:solidFill>
                  <a:schemeClr val="tx1"/>
                </a:solidFill>
              </a:rPr>
              <a:t> Resolution 1997</a:t>
            </a:r>
            <a:endParaRPr lang="en-US" sz="3600" dirty="0">
              <a:solidFill>
                <a:schemeClr val="tx1"/>
              </a:solidFill>
            </a:endParaRPr>
          </a:p>
        </p:txBody>
      </p:sp>
      <p:sp>
        <p:nvSpPr>
          <p:cNvPr id="3" name="Content Placeholder 2"/>
          <p:cNvSpPr>
            <a:spLocks noGrp="1"/>
          </p:cNvSpPr>
          <p:nvPr>
            <p:ph idx="1"/>
          </p:nvPr>
        </p:nvSpPr>
        <p:spPr>
          <a:xfrm>
            <a:off x="457200" y="1700807"/>
            <a:ext cx="8229600" cy="4623793"/>
          </a:xfrm>
        </p:spPr>
        <p:txBody>
          <a:bodyPr/>
          <a:lstStyle/>
          <a:p>
            <a:r>
              <a:rPr lang="en-IE" sz="2400" dirty="0" smtClean="0"/>
              <a:t>EU called for a process of developing structures for recognising non- conventional  medicines.</a:t>
            </a:r>
          </a:p>
          <a:p>
            <a:r>
              <a:rPr lang="en-IE" sz="2400" dirty="0" smtClean="0"/>
              <a:t>Contradicted by the EU Treaties  of Rome and Lisbon which stated that “each member state has the responsibility for their own health policies. </a:t>
            </a:r>
          </a:p>
          <a:p>
            <a:r>
              <a:rPr lang="en-IE" sz="2400" dirty="0" smtClean="0"/>
              <a:t>No willingness to harmonise regulatory structures within EU.</a:t>
            </a:r>
            <a:endParaRPr lang="en-US" sz="2400" dirty="0"/>
          </a:p>
        </p:txBody>
      </p:sp>
      <p:pic>
        <p:nvPicPr>
          <p:cNvPr id="6146" name="Picture 2" descr="C:\Users\B\AppData\Local\Microsoft\Windows\INetCache\IE\5CV6UYY7\persuasive_writing[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75856" y="4298860"/>
            <a:ext cx="2448271" cy="1722427"/>
          </a:xfrm>
          <a:prstGeom prst="rect">
            <a:avLst/>
          </a:prstGeom>
          <a:noFill/>
          <a:extLst>
            <a:ext uri="{909E8E84-426E-40DD-AFC4-6F175D3DCCD1}">
              <a14:hiddenFill xmlns:a14="http://schemas.microsoft.com/office/drawing/2010/main" xmlns="">
                <a:solidFill>
                  <a:srgbClr val="FFFFFF"/>
                </a:solidFill>
              </a14:hiddenFill>
            </a:ext>
          </a:extLst>
        </p:spPr>
      </p:pic>
      <p:sp>
        <p:nvSpPr>
          <p:cNvPr id="4" name="Footer Placeholder 3"/>
          <p:cNvSpPr>
            <a:spLocks noGrp="1"/>
          </p:cNvSpPr>
          <p:nvPr>
            <p:ph type="ftr" sz="quarter" idx="11"/>
          </p:nvPr>
        </p:nvSpPr>
        <p:spPr/>
        <p:txBody>
          <a:bodyPr/>
          <a:lstStyle/>
          <a:p>
            <a:endParaRPr lang="en-IE"/>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792088"/>
          </a:xfrm>
        </p:spPr>
        <p:txBody>
          <a:bodyPr/>
          <a:lstStyle/>
          <a:p>
            <a:pPr algn="ctr"/>
            <a:r>
              <a:rPr lang="en-IE" b="1" dirty="0" smtClean="0"/>
              <a:t/>
            </a:r>
            <a:br>
              <a:rPr lang="en-IE" b="1" dirty="0" smtClean="0"/>
            </a:br>
            <a:r>
              <a:rPr lang="en-IE" sz="3600" b="1" dirty="0" smtClean="0">
                <a:solidFill>
                  <a:schemeClr val="tx1"/>
                </a:solidFill>
              </a:rPr>
              <a:t>Irish Government Initiatives </a:t>
            </a:r>
            <a:r>
              <a:rPr lang="en-US" sz="3600" b="1" dirty="0" smtClean="0">
                <a:solidFill>
                  <a:schemeClr val="tx1"/>
                </a:solidFill>
              </a:rPr>
              <a:t/>
            </a:r>
            <a:br>
              <a:rPr lang="en-US" sz="3600" b="1" dirty="0" smtClean="0">
                <a:solidFill>
                  <a:schemeClr val="tx1"/>
                </a:solidFill>
              </a:rPr>
            </a:br>
            <a:endParaRPr lang="en-US" sz="3600" dirty="0">
              <a:solidFill>
                <a:schemeClr val="tx1"/>
              </a:solidFill>
            </a:endParaRPr>
          </a:p>
        </p:txBody>
      </p:sp>
      <p:sp>
        <p:nvSpPr>
          <p:cNvPr id="3" name="Content Placeholder 2"/>
          <p:cNvSpPr>
            <a:spLocks noGrp="1"/>
          </p:cNvSpPr>
          <p:nvPr>
            <p:ph idx="1"/>
          </p:nvPr>
        </p:nvSpPr>
        <p:spPr>
          <a:xfrm>
            <a:off x="467544" y="836712"/>
            <a:ext cx="8229600" cy="5487888"/>
          </a:xfrm>
        </p:spPr>
        <p:txBody>
          <a:bodyPr/>
          <a:lstStyle/>
          <a:p>
            <a:r>
              <a:rPr lang="en-US" dirty="0" smtClean="0"/>
              <a:t>The period between 2001 and 2006 was the most active for Irish government initiatives into CAM therapies.</a:t>
            </a:r>
          </a:p>
          <a:p>
            <a:r>
              <a:rPr lang="en-US" dirty="0" smtClean="0"/>
              <a:t>2003 – 2006 and a National Working Group on the Regulation of CAM Therapists published recommendations for regulation. DOHC (2002, Pg 5).</a:t>
            </a:r>
          </a:p>
          <a:p>
            <a:r>
              <a:rPr lang="en-IE" dirty="0" smtClean="0"/>
              <a:t>No action on recommendations.</a:t>
            </a:r>
            <a:endParaRPr lang="en-US" dirty="0" smtClean="0"/>
          </a:p>
          <a:p>
            <a:endParaRPr lang="en-US" dirty="0"/>
          </a:p>
        </p:txBody>
      </p:sp>
      <p:pic>
        <p:nvPicPr>
          <p:cNvPr id="7170" name="Picture 2" descr="C:\Users\B\AppData\Local\Microsoft\Windows\INetCache\IE\TMWB5AJZ\790px-Flag-map_of_United_Ireland.svg[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32040" y="3573016"/>
            <a:ext cx="2001681" cy="2594584"/>
          </a:xfrm>
          <a:prstGeom prst="rect">
            <a:avLst/>
          </a:prstGeom>
          <a:noFill/>
          <a:extLst>
            <a:ext uri="{909E8E84-426E-40DD-AFC4-6F175D3DCCD1}">
              <a14:hiddenFill xmlns:a14="http://schemas.microsoft.com/office/drawing/2010/main" xmlns="">
                <a:solidFill>
                  <a:srgbClr val="FFFFFF"/>
                </a:solidFill>
              </a14:hiddenFill>
            </a:ext>
          </a:extLst>
        </p:spPr>
      </p:pic>
      <p:sp>
        <p:nvSpPr>
          <p:cNvPr id="5" name="Footer Placeholder 4"/>
          <p:cNvSpPr>
            <a:spLocks noGrp="1"/>
          </p:cNvSpPr>
          <p:nvPr>
            <p:ph type="ftr" sz="quarter" idx="11"/>
          </p:nvPr>
        </p:nvSpPr>
        <p:spPr/>
        <p:txBody>
          <a:bodyPr/>
          <a:lstStyle/>
          <a:p>
            <a:endParaRPr lang="en-IE"/>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35918"/>
          </a:xfrm>
        </p:spPr>
        <p:txBody>
          <a:bodyPr/>
          <a:lstStyle/>
          <a:p>
            <a:pPr algn="ctr"/>
            <a:r>
              <a:rPr lang="en-IE" sz="3600" b="1" dirty="0" smtClean="0">
                <a:solidFill>
                  <a:schemeClr val="tx1"/>
                </a:solidFill>
              </a:rPr>
              <a:t/>
            </a:r>
            <a:br>
              <a:rPr lang="en-IE" sz="3600" b="1" dirty="0" smtClean="0">
                <a:solidFill>
                  <a:schemeClr val="tx1"/>
                </a:solidFill>
              </a:rPr>
            </a:br>
            <a:r>
              <a:rPr lang="en-IE" sz="3600" b="1" dirty="0" smtClean="0">
                <a:solidFill>
                  <a:schemeClr val="tx1"/>
                </a:solidFill>
              </a:rPr>
              <a:t/>
            </a:r>
            <a:br>
              <a:rPr lang="en-IE" sz="3600" b="1" dirty="0" smtClean="0">
                <a:solidFill>
                  <a:schemeClr val="tx1"/>
                </a:solidFill>
              </a:rPr>
            </a:br>
            <a:r>
              <a:rPr lang="en-IE" sz="3600" b="1" dirty="0" smtClean="0">
                <a:solidFill>
                  <a:schemeClr val="tx1"/>
                </a:solidFill>
              </a:rPr>
              <a:t/>
            </a:r>
            <a:br>
              <a:rPr lang="en-IE" sz="3600" b="1" dirty="0" smtClean="0">
                <a:solidFill>
                  <a:schemeClr val="tx1"/>
                </a:solidFill>
              </a:rPr>
            </a:br>
            <a:r>
              <a:rPr lang="en-US" b="1" dirty="0" smtClean="0">
                <a:solidFill>
                  <a:schemeClr val="tx1"/>
                </a:solidFill>
              </a:rPr>
              <a:t/>
            </a:r>
            <a:br>
              <a:rPr lang="en-US" b="1" dirty="0" smtClean="0">
                <a:solidFill>
                  <a:schemeClr val="tx1"/>
                </a:solidFill>
              </a:rPr>
            </a:br>
            <a:r>
              <a:rPr lang="en-IE" sz="3600" b="1" dirty="0" smtClean="0">
                <a:solidFill>
                  <a:schemeClr val="tx1"/>
                </a:solidFill>
              </a:rPr>
              <a:t> Opposition to CAM(ACU-CM)Regulation</a:t>
            </a:r>
            <a:endParaRPr lang="en-US" sz="3600" dirty="0">
              <a:solidFill>
                <a:schemeClr val="tx1"/>
              </a:solidFill>
            </a:endParaRPr>
          </a:p>
        </p:txBody>
      </p:sp>
      <p:sp>
        <p:nvSpPr>
          <p:cNvPr id="3" name="Content Placeholder 2"/>
          <p:cNvSpPr>
            <a:spLocks noGrp="1"/>
          </p:cNvSpPr>
          <p:nvPr>
            <p:ph idx="1"/>
          </p:nvPr>
        </p:nvSpPr>
        <p:spPr>
          <a:xfrm>
            <a:off x="457200" y="1412777"/>
            <a:ext cx="8229600" cy="4911824"/>
          </a:xfrm>
        </p:spPr>
        <p:txBody>
          <a:bodyPr/>
          <a:lstStyle/>
          <a:p>
            <a:r>
              <a:rPr lang="en-US" dirty="0" smtClean="0"/>
              <a:t>Opposition by the biomedical healthcare sector to any government recognition of CAM therapies. Efforts to restrict, obstruct or reduce the levels of recognition for CAM therapies are common not only in Ireland but in many countries in the EU and elsewhere. </a:t>
            </a:r>
            <a:r>
              <a:rPr lang="en-US" sz="2400" dirty="0" smtClean="0"/>
              <a:t>Vasquez (2006</a:t>
            </a:r>
            <a:r>
              <a:rPr lang="en-IE" sz="2400" dirty="0" smtClean="0"/>
              <a:t> </a:t>
            </a:r>
            <a:r>
              <a:rPr lang="en-US" sz="2400" dirty="0" smtClean="0"/>
              <a:t>P2)</a:t>
            </a:r>
          </a:p>
          <a:p>
            <a:endParaRPr lang="en-US" dirty="0"/>
          </a:p>
        </p:txBody>
      </p:sp>
      <p:pic>
        <p:nvPicPr>
          <p:cNvPr id="8194" name="Picture 2" descr="C:\Users\B\AppData\Local\Microsoft\Windows\INetCache\IE\5CV6UYY7\debate[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30588" y="3852863"/>
            <a:ext cx="2305050" cy="19812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Footer Placeholder 3"/>
          <p:cNvSpPr>
            <a:spLocks noGrp="1"/>
          </p:cNvSpPr>
          <p:nvPr>
            <p:ph type="ftr" sz="quarter" idx="11"/>
          </p:nvPr>
        </p:nvSpPr>
        <p:spPr/>
        <p:txBody>
          <a:bodyPr/>
          <a:lstStyle/>
          <a:p>
            <a:endParaRPr lang="en-IE"/>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995958"/>
          </a:xfrm>
        </p:spPr>
        <p:txBody>
          <a:bodyPr/>
          <a:lstStyle/>
          <a:p>
            <a:pPr algn="ctr"/>
            <a:r>
              <a:rPr lang="en-IE" sz="3600" dirty="0" smtClean="0">
                <a:solidFill>
                  <a:schemeClr val="tx1"/>
                </a:solidFill>
              </a:rPr>
              <a:t>Adult Learners _ No recognition?</a:t>
            </a:r>
            <a:endParaRPr lang="en-US" sz="3600" dirty="0">
              <a:solidFill>
                <a:schemeClr val="tx1"/>
              </a:solidFill>
            </a:endParaRPr>
          </a:p>
        </p:txBody>
      </p:sp>
      <p:graphicFrame>
        <p:nvGraphicFramePr>
          <p:cNvPr id="4" name="Content Placeholder 3"/>
          <p:cNvGraphicFramePr>
            <a:graphicFrameLocks noGrp="1"/>
          </p:cNvGraphicFramePr>
          <p:nvPr>
            <p:ph idx="1"/>
          </p:nvPr>
        </p:nvGraphicFramePr>
        <p:xfrm>
          <a:off x="457200" y="1935163"/>
          <a:ext cx="8229600" cy="4389437"/>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p:cNvSpPr>
            <a:spLocks noGrp="1"/>
          </p:cNvSpPr>
          <p:nvPr>
            <p:ph type="ftr" sz="quarter" idx="11"/>
          </p:nvPr>
        </p:nvSpPr>
        <p:spPr/>
        <p:txBody>
          <a:bodyPr/>
          <a:lstStyle/>
          <a:p>
            <a:endParaRPr lang="en-IE"/>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 30 Introduction and Orientation Presentation">
  <a:themeElements>
    <a:clrScheme name="Custom 1">
      <a:dk1>
        <a:sysClr val="windowText" lastClr="000000"/>
      </a:dk1>
      <a:lt1>
        <a:sysClr val="window" lastClr="FFFFFF"/>
      </a:lt1>
      <a:dk2>
        <a:srgbClr val="FFFFFF"/>
      </a:dk2>
      <a:lt2>
        <a:srgbClr val="DBF5F9"/>
      </a:lt2>
      <a:accent1>
        <a:srgbClr val="FF0000"/>
      </a:accent1>
      <a:accent2>
        <a:srgbClr val="B13C29"/>
      </a:accent2>
      <a:accent3>
        <a:srgbClr val="C23122"/>
      </a:accent3>
      <a:accent4>
        <a:srgbClr val="AA4736"/>
      </a:accent4>
      <a:accent5>
        <a:srgbClr val="C97263"/>
      </a:accent5>
      <a:accent6>
        <a:srgbClr val="BC6250"/>
      </a:accent6>
      <a:hlink>
        <a:srgbClr val="D23010"/>
      </a:hlink>
      <a:folHlink>
        <a:srgbClr val="D69A8E"/>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ysClr val="windowText" lastClr="000000"/>
    </a:dk1>
    <a:lt1>
      <a:sysClr val="window" lastClr="FFFFFF"/>
    </a:lt1>
    <a:dk2>
      <a:srgbClr val="FFFFFF"/>
    </a:dk2>
    <a:lt2>
      <a:srgbClr val="DBF5F9"/>
    </a:lt2>
    <a:accent1>
      <a:srgbClr val="FF0000"/>
    </a:accent1>
    <a:accent2>
      <a:srgbClr val="B13C29"/>
    </a:accent2>
    <a:accent3>
      <a:srgbClr val="C23122"/>
    </a:accent3>
    <a:accent4>
      <a:srgbClr val="AA4736"/>
    </a:accent4>
    <a:accent5>
      <a:srgbClr val="C97263"/>
    </a:accent5>
    <a:accent6>
      <a:srgbClr val="BC6250"/>
    </a:accent6>
    <a:hlink>
      <a:srgbClr val="D23010"/>
    </a:hlink>
    <a:folHlink>
      <a:srgbClr val="D69A8E"/>
    </a:folHlink>
  </a:clrScheme>
</a:themeOverride>
</file>

<file path=ppt/theme/themeOverride2.xml><?xml version="1.0" encoding="utf-8"?>
<a:themeOverride xmlns:a="http://schemas.openxmlformats.org/drawingml/2006/main">
  <a:clrScheme name="Custom 1">
    <a:dk1>
      <a:sysClr val="windowText" lastClr="000000"/>
    </a:dk1>
    <a:lt1>
      <a:sysClr val="window" lastClr="FFFFFF"/>
    </a:lt1>
    <a:dk2>
      <a:srgbClr val="FFFFFF"/>
    </a:dk2>
    <a:lt2>
      <a:srgbClr val="DBF5F9"/>
    </a:lt2>
    <a:accent1>
      <a:srgbClr val="FF0000"/>
    </a:accent1>
    <a:accent2>
      <a:srgbClr val="B13C29"/>
    </a:accent2>
    <a:accent3>
      <a:srgbClr val="C23122"/>
    </a:accent3>
    <a:accent4>
      <a:srgbClr val="AA4736"/>
    </a:accent4>
    <a:accent5>
      <a:srgbClr val="C97263"/>
    </a:accent5>
    <a:accent6>
      <a:srgbClr val="BC6250"/>
    </a:accent6>
    <a:hlink>
      <a:srgbClr val="D23010"/>
    </a:hlink>
    <a:folHlink>
      <a:srgbClr val="D69A8E"/>
    </a:folHlink>
  </a:clrScheme>
</a:themeOverride>
</file>

<file path=docProps/app.xml><?xml version="1.0" encoding="utf-8"?>
<Properties xmlns="http://schemas.openxmlformats.org/officeDocument/2006/extended-properties" xmlns:vt="http://schemas.openxmlformats.org/officeDocument/2006/docPropsVTypes">
  <Template>P 30 Introduction and Orientation Presentation</Template>
  <TotalTime>1945</TotalTime>
  <Words>959</Words>
  <Application>Microsoft Office PowerPoint</Application>
  <PresentationFormat>Presentación en pantalla (4:3)</PresentationFormat>
  <Paragraphs>113</Paragraphs>
  <Slides>25</Slides>
  <Notes>16</Notes>
  <HiddenSlides>0</HiddenSlides>
  <MMClips>0</MMClips>
  <ScaleCrop>false</ScaleCrop>
  <HeadingPairs>
    <vt:vector size="4" baseType="variant">
      <vt:variant>
        <vt:lpstr>Tema</vt:lpstr>
      </vt:variant>
      <vt:variant>
        <vt:i4>1</vt:i4>
      </vt:variant>
      <vt:variant>
        <vt:lpstr>Títulos de diapositiva</vt:lpstr>
      </vt:variant>
      <vt:variant>
        <vt:i4>25</vt:i4>
      </vt:variant>
    </vt:vector>
  </HeadingPairs>
  <TitlesOfParts>
    <vt:vector size="26" baseType="lpstr">
      <vt:lpstr>P 30 Introduction and Orientation Presentation</vt:lpstr>
      <vt:lpstr>Global TCM Standards Organisations</vt:lpstr>
      <vt:lpstr>   Strong EU Demand for Treatments</vt:lpstr>
      <vt:lpstr>Public Safety and Sector Discrimination</vt:lpstr>
      <vt:lpstr>No Regulation or Government support</vt:lpstr>
      <vt:lpstr>EU has a “hands off”  approach </vt:lpstr>
      <vt:lpstr>Eu Resolution 1997</vt:lpstr>
      <vt:lpstr> Irish Government Initiatives  </vt:lpstr>
      <vt:lpstr>     Opposition to CAM(ACU-CM)Regulation</vt:lpstr>
      <vt:lpstr>Adult Learners _ No recognition?</vt:lpstr>
      <vt:lpstr>Recognition of Acu/CM/CAM</vt:lpstr>
      <vt:lpstr>Recent European changes</vt:lpstr>
      <vt:lpstr>Diapositiva 12</vt:lpstr>
      <vt:lpstr>Excluded as healthcare professionals</vt:lpstr>
      <vt:lpstr>Diapositiva 14</vt:lpstr>
      <vt:lpstr>Diapositiva 15</vt:lpstr>
      <vt:lpstr>Patients are confused</vt:lpstr>
      <vt:lpstr>What does the sector say they need.  Ward (2014)</vt:lpstr>
      <vt:lpstr> Regulation and Progress 2 sides of the same coin</vt:lpstr>
      <vt:lpstr> 1. Statutory regulation, government support, protects and embraces the discipline. </vt:lpstr>
      <vt:lpstr>    Voluntary Self Regulation does  not provide </vt:lpstr>
      <vt:lpstr>Best of both worlds  the big C </vt:lpstr>
      <vt:lpstr>Progressive Voluntary Regulatory Model</vt:lpstr>
      <vt:lpstr>Support our national efforts</vt:lpstr>
      <vt:lpstr>PEFOTS Pan European Federation of TCM Societies</vt:lpstr>
      <vt:lpstr>Diapositiva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Progressive Regulatory Model for Acupuncturists in Europe</dc:title>
  <dc:creator>B. Ward</dc:creator>
  <cp:lastModifiedBy>Elena</cp:lastModifiedBy>
  <cp:revision>56</cp:revision>
  <dcterms:created xsi:type="dcterms:W3CDTF">2012-10-15T18:40:53Z</dcterms:created>
  <dcterms:modified xsi:type="dcterms:W3CDTF">2016-09-09T14:26:03Z</dcterms:modified>
</cp:coreProperties>
</file>